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337" r:id="rId5"/>
    <p:sldId id="835" r:id="rId6"/>
    <p:sldId id="808" r:id="rId7"/>
    <p:sldId id="809" r:id="rId8"/>
    <p:sldId id="836" r:id="rId9"/>
    <p:sldId id="837" r:id="rId10"/>
    <p:sldId id="838" r:id="rId11"/>
    <p:sldId id="839" r:id="rId12"/>
    <p:sldId id="840" r:id="rId13"/>
    <p:sldId id="841" r:id="rId14"/>
    <p:sldId id="834" r:id="rId15"/>
    <p:sldId id="6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2" autoAdjust="0"/>
    <p:restoredTop sz="94249" autoAdjust="0"/>
  </p:normalViewPr>
  <p:slideViewPr>
    <p:cSldViewPr snapToGrid="0">
      <p:cViewPr varScale="1">
        <p:scale>
          <a:sx n="87" d="100"/>
          <a:sy n="87" d="100"/>
        </p:scale>
        <p:origin x="108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613471807403379E-2"/>
          <c:y val="9.9877504621669499E-2"/>
          <c:w val="0.90780141843972095"/>
          <c:h val="0.7516778523490025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Statewide</c:v>
                </c:pt>
              </c:strCache>
            </c:strRef>
          </c:tx>
          <c:spPr>
            <a:ln w="41779">
              <a:solidFill>
                <a:srgbClr val="33CCCC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CCCC"/>
              </a:solidFill>
              <a:ln w="22225">
                <a:solidFill>
                  <a:srgbClr val="33CCCC"/>
                </a:solidFill>
                <a:prstDash val="solid"/>
              </a:ln>
            </c:spPr>
          </c:marker>
          <c:dLbls>
            <c:dLbl>
              <c:idx val="44"/>
              <c:layout>
                <c:manualLayout>
                  <c:x val="-4.6829038059655402E-2"/>
                  <c:y val="-0.19547325102880658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65000"/>
                      <a:lumOff val="35000"/>
                    </a:prstClr>
                  </a:solidFill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3150-43A7-BC8A-642BA7A7B359}"/>
                </c:ext>
              </c:extLst>
            </c:dLbl>
            <c:dLbl>
              <c:idx val="47"/>
              <c:layout>
                <c:manualLayout>
                  <c:x val="-9.046518716069793E-2"/>
                  <c:y val="-5.6584362139917792E-2"/>
                </c:manualLayout>
              </c:layout>
              <c:numFmt formatCode="0.0%" sourceLinked="0"/>
              <c:spPr>
                <a:solidFill>
                  <a:prstClr val="white"/>
                </a:solidFill>
                <a:ln>
                  <a:solidFill>
                    <a:prstClr val="black">
                      <a:lumMod val="65000"/>
                      <a:lumOff val="35000"/>
                    </a:prstClr>
                  </a:solidFill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F710-457D-AEF1-971FFB05197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Sheet1!$B$1:$AW$1</c:f>
              <c:strCache>
                <c:ptCount val="48"/>
                <c:pt idx="0">
                  <c:v>1st 09</c:v>
                </c:pt>
                <c:pt idx="1">
                  <c:v>2nd 09</c:v>
                </c:pt>
                <c:pt idx="2">
                  <c:v>3rd 09</c:v>
                </c:pt>
                <c:pt idx="3">
                  <c:v>4th 09</c:v>
                </c:pt>
                <c:pt idx="4">
                  <c:v>1st 10</c:v>
                </c:pt>
                <c:pt idx="5">
                  <c:v>2nd 10</c:v>
                </c:pt>
                <c:pt idx="6">
                  <c:v>3rd 10</c:v>
                </c:pt>
                <c:pt idx="7">
                  <c:v>4th 10</c:v>
                </c:pt>
                <c:pt idx="8">
                  <c:v>1st 11</c:v>
                </c:pt>
                <c:pt idx="9">
                  <c:v>2nd 11</c:v>
                </c:pt>
                <c:pt idx="10">
                  <c:v>3rd 11</c:v>
                </c:pt>
                <c:pt idx="11">
                  <c:v>4th 11</c:v>
                </c:pt>
                <c:pt idx="12">
                  <c:v>1st 12</c:v>
                </c:pt>
                <c:pt idx="13">
                  <c:v>2nd 12</c:v>
                </c:pt>
                <c:pt idx="14">
                  <c:v>3rd 12</c:v>
                </c:pt>
                <c:pt idx="15">
                  <c:v>4th 12</c:v>
                </c:pt>
                <c:pt idx="16">
                  <c:v>1st 13</c:v>
                </c:pt>
                <c:pt idx="17">
                  <c:v>2nd 13</c:v>
                </c:pt>
                <c:pt idx="18">
                  <c:v>3rd 13</c:v>
                </c:pt>
                <c:pt idx="19">
                  <c:v>4th 13</c:v>
                </c:pt>
                <c:pt idx="20">
                  <c:v>1st 14</c:v>
                </c:pt>
                <c:pt idx="21">
                  <c:v>2nd 14</c:v>
                </c:pt>
                <c:pt idx="22">
                  <c:v>3rd 14</c:v>
                </c:pt>
                <c:pt idx="23">
                  <c:v>4th 14</c:v>
                </c:pt>
                <c:pt idx="24">
                  <c:v>1st 15</c:v>
                </c:pt>
                <c:pt idx="25">
                  <c:v>2nd 15</c:v>
                </c:pt>
                <c:pt idx="26">
                  <c:v>3rd 15</c:v>
                </c:pt>
                <c:pt idx="27">
                  <c:v>4th 15</c:v>
                </c:pt>
                <c:pt idx="28">
                  <c:v>1st 16</c:v>
                </c:pt>
                <c:pt idx="29">
                  <c:v>2nd 16</c:v>
                </c:pt>
                <c:pt idx="30">
                  <c:v>3rd 16</c:v>
                </c:pt>
                <c:pt idx="31">
                  <c:v>4th 16</c:v>
                </c:pt>
                <c:pt idx="32">
                  <c:v>1st 17</c:v>
                </c:pt>
                <c:pt idx="33">
                  <c:v>2nd 17</c:v>
                </c:pt>
                <c:pt idx="34">
                  <c:v>3rd 17</c:v>
                </c:pt>
                <c:pt idx="35">
                  <c:v>4th 17</c:v>
                </c:pt>
                <c:pt idx="36">
                  <c:v>1st 18</c:v>
                </c:pt>
                <c:pt idx="37">
                  <c:v>2nd 18</c:v>
                </c:pt>
                <c:pt idx="38">
                  <c:v>3rd 18</c:v>
                </c:pt>
                <c:pt idx="39">
                  <c:v>4th 18</c:v>
                </c:pt>
                <c:pt idx="40">
                  <c:v>1st 19</c:v>
                </c:pt>
                <c:pt idx="41">
                  <c:v>2nd 19</c:v>
                </c:pt>
                <c:pt idx="42">
                  <c:v>3rd 19</c:v>
                </c:pt>
                <c:pt idx="43">
                  <c:v>4th 19</c:v>
                </c:pt>
                <c:pt idx="44">
                  <c:v>1st 20</c:v>
                </c:pt>
                <c:pt idx="45">
                  <c:v>2nd 20</c:v>
                </c:pt>
                <c:pt idx="46">
                  <c:v>3rd 20</c:v>
                </c:pt>
                <c:pt idx="47">
                  <c:v>4th 20</c:v>
                </c:pt>
              </c:strCache>
            </c:strRef>
          </c:cat>
          <c:val>
            <c:numRef>
              <c:f>Sheet1!$B$2:$AW$2</c:f>
              <c:numCache>
                <c:formatCode>General</c:formatCode>
                <c:ptCount val="48"/>
                <c:pt idx="0">
                  <c:v>0.93</c:v>
                </c:pt>
                <c:pt idx="1">
                  <c:v>0.92100000000000004</c:v>
                </c:pt>
                <c:pt idx="2">
                  <c:v>0.92100000000000004</c:v>
                </c:pt>
                <c:pt idx="3">
                  <c:v>0.92</c:v>
                </c:pt>
                <c:pt idx="4">
                  <c:v>0.91800000000000004</c:v>
                </c:pt>
                <c:pt idx="5">
                  <c:v>0.90900000000000003</c:v>
                </c:pt>
                <c:pt idx="6">
                  <c:v>0.91</c:v>
                </c:pt>
                <c:pt idx="7">
                  <c:v>0.90900000000000003</c:v>
                </c:pt>
                <c:pt idx="8">
                  <c:v>0.91100000000000003</c:v>
                </c:pt>
                <c:pt idx="9">
                  <c:v>0.90200000000000002</c:v>
                </c:pt>
                <c:pt idx="10">
                  <c:v>0.90700000000000003</c:v>
                </c:pt>
                <c:pt idx="11">
                  <c:v>0.91300000000000003</c:v>
                </c:pt>
                <c:pt idx="12">
                  <c:v>0.91300000000000003</c:v>
                </c:pt>
                <c:pt idx="13">
                  <c:v>0.90600000000000003</c:v>
                </c:pt>
                <c:pt idx="14">
                  <c:v>0.91</c:v>
                </c:pt>
                <c:pt idx="15">
                  <c:v>0.90500000000000003</c:v>
                </c:pt>
                <c:pt idx="16">
                  <c:v>0.90900000000000003</c:v>
                </c:pt>
                <c:pt idx="17" formatCode="0.000">
                  <c:v>0.90300000000000002</c:v>
                </c:pt>
                <c:pt idx="18">
                  <c:v>0.90700000000000003</c:v>
                </c:pt>
                <c:pt idx="19">
                  <c:v>0.90500000000000003</c:v>
                </c:pt>
                <c:pt idx="20">
                  <c:v>0.90400000000000003</c:v>
                </c:pt>
                <c:pt idx="21" formatCode="0.000">
                  <c:v>0.90300000000000002</c:v>
                </c:pt>
                <c:pt idx="22">
                  <c:v>0.90400000000000003</c:v>
                </c:pt>
                <c:pt idx="23">
                  <c:v>0.9</c:v>
                </c:pt>
                <c:pt idx="24">
                  <c:v>0.89600000000000002</c:v>
                </c:pt>
                <c:pt idx="25">
                  <c:v>0.88700000000000001</c:v>
                </c:pt>
                <c:pt idx="26">
                  <c:v>0.88800000000000001</c:v>
                </c:pt>
                <c:pt idx="27">
                  <c:v>0.88400000000000001</c:v>
                </c:pt>
                <c:pt idx="28">
                  <c:v>0.877</c:v>
                </c:pt>
                <c:pt idx="29">
                  <c:v>0.874</c:v>
                </c:pt>
                <c:pt idx="30">
                  <c:v>0.873</c:v>
                </c:pt>
                <c:pt idx="31">
                  <c:v>0.86699999999999999</c:v>
                </c:pt>
                <c:pt idx="32">
                  <c:v>0.88500000000000001</c:v>
                </c:pt>
                <c:pt idx="33">
                  <c:v>0.88100000000000001</c:v>
                </c:pt>
                <c:pt idx="34">
                  <c:v>0.88200000000000001</c:v>
                </c:pt>
                <c:pt idx="35">
                  <c:v>0.879</c:v>
                </c:pt>
                <c:pt idx="36">
                  <c:v>0.875</c:v>
                </c:pt>
                <c:pt idx="37">
                  <c:v>0.873</c:v>
                </c:pt>
                <c:pt idx="38">
                  <c:v>0.878</c:v>
                </c:pt>
                <c:pt idx="39">
                  <c:v>0.875</c:v>
                </c:pt>
                <c:pt idx="40">
                  <c:v>0.877</c:v>
                </c:pt>
                <c:pt idx="41">
                  <c:v>0.872</c:v>
                </c:pt>
                <c:pt idx="42">
                  <c:v>0.871</c:v>
                </c:pt>
                <c:pt idx="43">
                  <c:v>0.86599999999999999</c:v>
                </c:pt>
                <c:pt idx="44">
                  <c:v>0.873</c:v>
                </c:pt>
                <c:pt idx="45">
                  <c:v>0.80300000000000005</c:v>
                </c:pt>
                <c:pt idx="46">
                  <c:v>0.79100000000000004</c:v>
                </c:pt>
                <c:pt idx="47">
                  <c:v>0.76100000000000001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84D9-4AD5-9EC6-7CDA9195C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1342200"/>
        <c:axId val="351342984"/>
      </c:lineChart>
      <c:catAx>
        <c:axId val="351342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82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51342984"/>
        <c:crossesAt val="0.75000000000000011"/>
        <c:auto val="1"/>
        <c:lblAlgn val="ctr"/>
        <c:lblOffset val="100"/>
        <c:tickLblSkip val="1"/>
        <c:tickMarkSkip val="1"/>
        <c:noMultiLvlLbl val="0"/>
      </c:catAx>
      <c:valAx>
        <c:axId val="351342984"/>
        <c:scaling>
          <c:orientation val="minMax"/>
          <c:max val="1"/>
          <c:min val="0.75000000000000011"/>
        </c:scaling>
        <c:delete val="0"/>
        <c:axPos val="l"/>
        <c:majorGridlines>
          <c:spPr>
            <a:ln w="3482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8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51342200"/>
        <c:crosses val="autoZero"/>
        <c:crossBetween val="between"/>
        <c:majorUnit val="5.000000000000001E-2"/>
        <c:minorUnit val="1.0000000000000002E-2"/>
      </c:valAx>
      <c:spPr>
        <a:noFill/>
        <a:ln w="13926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5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910780669144"/>
          <c:y val="7.142857142857142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Twin Cities Metro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Sheet1!$B$2:$E$2</c:f>
              <c:numCache>
                <c:formatCode>0.0%</c:formatCode>
                <c:ptCount val="4"/>
                <c:pt idx="0">
                  <c:v>0.879</c:v>
                </c:pt>
                <c:pt idx="1">
                  <c:v>0.77500000000000002</c:v>
                </c:pt>
                <c:pt idx="2">
                  <c:v>0.76300000000000001</c:v>
                </c:pt>
                <c:pt idx="3">
                  <c:v>0.76800000000000002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Sheet1!$B$3:$E$3</c:f>
              <c:numCache>
                <c:formatCode>0.0%</c:formatCode>
                <c:ptCount val="4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910780669144"/>
          <c:y val="7.142857142857142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Northeast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Sheet1!$B$2:$E$2</c:f>
              <c:numCache>
                <c:formatCode>0.0%</c:formatCode>
                <c:ptCount val="4"/>
                <c:pt idx="0">
                  <c:v>0.88600000000000001</c:v>
                </c:pt>
                <c:pt idx="1">
                  <c:v>0.83499999999999996</c:v>
                </c:pt>
                <c:pt idx="2">
                  <c:v>0.84499999999999997</c:v>
                </c:pt>
                <c:pt idx="3">
                  <c:v>0.80500000000000005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Sheet1!$B$3:$E$3</c:f>
              <c:numCache>
                <c:formatCode>0.0%</c:formatCode>
                <c:ptCount val="4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910780669144"/>
          <c:y val="7.142857142857142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Northwest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Sheet1!$B$2:$E$2</c:f>
              <c:numCache>
                <c:formatCode>0.0%</c:formatCode>
                <c:ptCount val="4"/>
                <c:pt idx="0">
                  <c:v>0.88800000000000001</c:v>
                </c:pt>
                <c:pt idx="1">
                  <c:v>0.85799999999999998</c:v>
                </c:pt>
                <c:pt idx="2">
                  <c:v>0.85099999999999998</c:v>
                </c:pt>
                <c:pt idx="3">
                  <c:v>0.79900000000000004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Sheet1!$B$3:$E$3</c:f>
              <c:numCache>
                <c:formatCode>0.0%</c:formatCode>
                <c:ptCount val="4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910780669144"/>
          <c:y val="7.142857142857142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East Central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Sheet1!$B$2:$E$2</c:f>
              <c:numCache>
                <c:formatCode>0.0%</c:formatCode>
                <c:ptCount val="4"/>
                <c:pt idx="0">
                  <c:v>0.87</c:v>
                </c:pt>
                <c:pt idx="1">
                  <c:v>0.82499999999999996</c:v>
                </c:pt>
                <c:pt idx="2">
                  <c:v>0.81100000000000005</c:v>
                </c:pt>
                <c:pt idx="3">
                  <c:v>0.73399999999999999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Sheet1!$B$3:$E$3</c:f>
              <c:numCache>
                <c:formatCode>0.0%</c:formatCode>
                <c:ptCount val="4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910780669144"/>
          <c:y val="7.142857142857142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West Central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Sheet1!$B$2:$E$2</c:f>
              <c:numCache>
                <c:formatCode>0.0%</c:formatCode>
                <c:ptCount val="4"/>
                <c:pt idx="0">
                  <c:v>0.84699999999999998</c:v>
                </c:pt>
                <c:pt idx="1">
                  <c:v>0.79300000000000004</c:v>
                </c:pt>
                <c:pt idx="2">
                  <c:v>0.78100000000000003</c:v>
                </c:pt>
                <c:pt idx="3">
                  <c:v>0.75600000000000001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Sheet1!$B$3:$E$3</c:f>
              <c:numCache>
                <c:formatCode>0.0%</c:formatCode>
                <c:ptCount val="4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910780669144"/>
          <c:y val="7.142857142857142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Southeast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Sheet1!$B$2:$E$2</c:f>
              <c:numCache>
                <c:formatCode>0.0%</c:formatCode>
                <c:ptCount val="4"/>
                <c:pt idx="0">
                  <c:v>0.871</c:v>
                </c:pt>
                <c:pt idx="1">
                  <c:v>0.80100000000000005</c:v>
                </c:pt>
                <c:pt idx="2">
                  <c:v>0.79300000000000004</c:v>
                </c:pt>
                <c:pt idx="3">
                  <c:v>0.74399999999999999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Sheet1!$B$3:$E$3</c:f>
              <c:numCache>
                <c:formatCode>0.0%</c:formatCode>
                <c:ptCount val="4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910780669144"/>
          <c:y val="7.1428571428571425E-2"/>
          <c:w val="0.8686493184634454"/>
          <c:h val="0.6428571428571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Southwest</c:v>
                </c:pt>
              </c:strCache>
            </c:strRef>
          </c:tx>
          <c:spPr>
            <a:solidFill>
              <a:schemeClr val="accent1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Sheet1!$B$2:$E$2</c:f>
              <c:numCache>
                <c:formatCode>0.0%</c:formatCode>
                <c:ptCount val="4"/>
                <c:pt idx="0">
                  <c:v>0.86899999999999999</c:v>
                </c:pt>
                <c:pt idx="1">
                  <c:v>0.79900000000000004</c:v>
                </c:pt>
                <c:pt idx="2">
                  <c:v>0.79900000000000004</c:v>
                </c:pt>
                <c:pt idx="3">
                  <c:v>0.74399999999999999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77-4E6B-AAD4-92AB04DC9CF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Statewide Avg</c:v>
                </c:pt>
              </c:strCache>
            </c:strRef>
          </c:tx>
          <c:spPr>
            <a:solidFill>
              <a:schemeClr val="accent2"/>
            </a:solidFill>
            <a:ln w="13855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7711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tx1"/>
                    </a:solidFill>
                    <a:latin typeface="+mn-lt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1st Qtr 20</c:v>
                </c:pt>
                <c:pt idx="1">
                  <c:v>2nd Qtr 20</c:v>
                </c:pt>
                <c:pt idx="2">
                  <c:v>3rd Qtr 20</c:v>
                </c:pt>
                <c:pt idx="3">
                  <c:v>4th Qtr 20</c:v>
                </c:pt>
              </c:strCache>
            </c:strRef>
          </c:cat>
          <c:val>
            <c:numRef>
              <c:f>Sheet1!$B$3:$E$3</c:f>
              <c:numCache>
                <c:formatCode>0.0%</c:formatCode>
                <c:ptCount val="4"/>
                <c:pt idx="0">
                  <c:v>0.873</c:v>
                </c:pt>
                <c:pt idx="1">
                  <c:v>0.80300000000000005</c:v>
                </c:pt>
                <c:pt idx="2">
                  <c:v>0.79100000000000004</c:v>
                </c:pt>
                <c:pt idx="3">
                  <c:v>0.76100000000000001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477-4E6B-AAD4-92AB04DC9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343768"/>
        <c:axId val="351344160"/>
      </c:barChart>
      <c:catAx>
        <c:axId val="35134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46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4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51344160"/>
        <c:scaling>
          <c:orientation val="minMax"/>
          <c:max val="1"/>
          <c:min val="0.70000000000000007"/>
        </c:scaling>
        <c:delete val="0"/>
        <c:axPos val="l"/>
        <c:majorGridlines>
          <c:spPr>
            <a:ln w="3464">
              <a:solidFill>
                <a:schemeClr val="tx1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4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964" b="1" i="0" u="none" strike="noStrike" baseline="0">
                <a:solidFill>
                  <a:schemeClr val="tx1"/>
                </a:solidFill>
                <a:latin typeface="+mn-lt"/>
                <a:ea typeface="Times New Roman"/>
                <a:cs typeface="Times New Roman"/>
              </a:defRPr>
            </a:pPr>
            <a:endParaRPr lang="en-US"/>
          </a:p>
        </c:txPr>
        <c:crossAx val="351343768"/>
        <c:crosses val="autoZero"/>
        <c:crossBetween val="between"/>
        <c:majorUnit val="0.05"/>
        <c:minorUnit val="0.05"/>
      </c:valAx>
      <c:spPr>
        <a:noFill/>
        <a:ln w="27711">
          <a:noFill/>
        </a:ln>
      </c:spPr>
    </c:plotArea>
    <c:legend>
      <c:legendPos val="b"/>
      <c:layout>
        <c:manualLayout>
          <c:xMode val="edge"/>
          <c:yMode val="edge"/>
          <c:x val="0.25526641883519197"/>
          <c:y val="0.91071428571428559"/>
          <c:w val="0.57620817843866168"/>
          <c:h val="8.2589285714285685E-2"/>
        </c:manualLayout>
      </c:layout>
      <c:overlay val="0"/>
      <c:spPr>
        <a:solidFill>
          <a:schemeClr val="bg1"/>
        </a:solidFill>
        <a:ln w="3464">
          <a:solidFill>
            <a:schemeClr val="tx1"/>
          </a:solidFill>
          <a:prstDash val="solid"/>
        </a:ln>
      </c:spPr>
      <c:txPr>
        <a:bodyPr/>
        <a:lstStyle/>
        <a:p>
          <a:pPr>
            <a:defRPr sz="1806" b="1" i="0" u="none" strike="noStrike" baseline="0">
              <a:solidFill>
                <a:schemeClr val="tx1"/>
              </a:solidFill>
              <a:latin typeface="+mn-lt"/>
              <a:ea typeface="Times New Roman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96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98A24-A06F-47A3-BC7E-2F576761F715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45EAB-0483-4951-ACED-E5C00E617D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71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407970-0535-45DE-B6BE-B3769EE159D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39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F88252-592C-4216-9560-6DF4760B2AA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6713" y="692150"/>
            <a:ext cx="6126162" cy="3446463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67213"/>
            <a:ext cx="5032375" cy="41402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456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4F88252-592C-4216-9560-6DF4760B2A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6713" y="692150"/>
            <a:ext cx="6126162" cy="3446463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67213"/>
            <a:ext cx="5032375" cy="4140200"/>
          </a:xfrm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09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C36C8A-16EB-48F2-9DA9-6EBB615854D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439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4297-C43B-49B9-AB6D-A7B42543D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A892BF-9530-4D79-A916-9894D2876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4C7B3-C680-4DB9-8CBF-3D9E7447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9D2A6-EC17-444D-BC18-42EAAE72B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50114-FAD1-4914-8842-FBF37446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244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8CFB3-012B-486D-A8CE-F582E3C21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C1621-1860-4E82-8B11-23DDCAB9A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517895-0B19-4260-AE0E-D83BABF6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5D9A8-C38E-42E8-B05E-B06FB65E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B31F4-1712-4934-9445-BE49FC5B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012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AB02D-CB14-4228-B461-D8A4CEF0F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DA209-7572-44C4-8923-352494CD9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4536A-5FF4-4723-90A7-5CC45C605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B1971-06BA-4CEA-B77F-3EB0ED7E7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03854-29FC-4F8A-839F-5ADEAB469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70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E823-B6A7-4E89-AC51-9F6CB09E8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E8716-8F61-4B52-909A-0614E8826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9A343-C614-4F45-A068-8789456AD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F66BF8-28EC-497C-B972-93B11BAE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2E977-A158-45FA-862C-4816E7AC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29BF5-8D3F-4E40-BE57-BCFC4BD5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55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F2B79-3975-414E-AA57-61A6C0F5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8C2B4-D52C-4DE2-938B-CB0AB37B9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998C7-76AC-4711-937E-E1CFF96D5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71E87B-E19B-422C-A163-B8C61345B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FE54C2-9818-48F5-BC90-39C90D29E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F7B35D-7264-489E-8FA9-8895C5D9C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BA1620-9AF4-4515-9120-59AF70E1D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BC58BC-7ACF-4EE7-B6A3-67068486C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17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629E4-52EB-4F2F-BF75-10CBEDF3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74DDDD-D41B-4FDB-8630-D30923B69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A1B68-9C40-45BE-A79B-EB4CBF0D7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E9CA33-4E32-44C7-83E5-A0A48187A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63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4EF9B9-365C-498D-9684-8F0C43B8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35298-9E3F-4872-A305-6F883D981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1FCCE-E9EF-4C92-9A70-6D74B629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88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4EF9B9-365C-498D-9684-8F0C43B8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35298-9E3F-4872-A305-6F883D981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1FCCE-E9EF-4C92-9A70-6D74B6295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10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8C9B5-2A63-4406-9B19-1087EF748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B286B-2D75-48BA-86F5-1E96269C6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63CEB-75CC-41AE-BA33-7E1C14EFC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25A5C-3654-4A82-BE24-9BE81BDF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228F9-F833-4A61-87DC-1583CC96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F3E8D4-C2F7-4916-A9A5-4BB790E20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050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AF410-1D7C-484C-B2DA-9147D7412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9763E-EA69-42CB-B45D-19E9DD5FD9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B122F-B1D8-4393-85E8-32CBF46C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172747-2798-4829-BF31-AB8586A5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8EA75-8BBA-4AE7-82F6-3BB83EFAC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6E890-3E2E-4B6E-8A54-56F0C18AF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79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95B0E-D37A-442B-9CBC-1D203F90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6366A0-8DFE-46FF-8253-588EAB6FC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471D-5178-42D9-A66C-1877ED4E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6F17C-1503-4EA6-AC73-73DC8A7E6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3704D-6A6D-4284-9794-4D90C8708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644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F56C48-B3F1-4F19-9329-067F3A4F4B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3CC508-BC00-4C9D-9E46-7CE6FE4AC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5D033-3128-41EB-AA36-73115EE6C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0E064-4A86-414E-9A0B-B2E89FC96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14731-851B-43B3-96CC-015110214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097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4814E-0BE5-482D-96C7-70A4658A44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15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4FBC36-34B5-4AA7-B1B2-0B55ED58F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54B29-B1B9-4D68-92C7-C7E1A0CEB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4F5AB-BEE0-4016-B282-4CECFC5414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06ECC-AB41-4E3C-A94E-23B61BE48137}" type="datetimeFigureOut">
              <a:rPr lang="en-US" smtClean="0"/>
              <a:t>4/24/2021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722DD-3B9C-4D11-AFB1-1152F8FDA3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8C42A-4C5B-4DCE-BD07-33F5105AB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24410-E03F-4E33-92E8-076DBED5243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FD7796F-EA7F-4C35-B087-12988FB269B7}"/>
              </a:ext>
            </a:extLst>
          </p:cNvPr>
          <p:cNvCxnSpPr/>
          <p:nvPr userDrawn="1"/>
        </p:nvCxnSpPr>
        <p:spPr>
          <a:xfrm>
            <a:off x="838200" y="6257925"/>
            <a:ext cx="10515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CFE5E0-90F1-404A-ACFB-AEA92497C23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906" y="6338888"/>
            <a:ext cx="1246908" cy="457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53D5FBF-8500-47F7-B4EF-66647458CC3F}"/>
              </a:ext>
            </a:extLst>
          </p:cNvPr>
          <p:cNvSpPr/>
          <p:nvPr userDrawn="1"/>
        </p:nvSpPr>
        <p:spPr>
          <a:xfrm>
            <a:off x="76200" y="0"/>
            <a:ext cx="104775" cy="68579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2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4" r:id="rId8"/>
    <p:sldLayoutId id="2147483668" r:id="rId9"/>
    <p:sldLayoutId id="2147483669" r:id="rId10"/>
    <p:sldLayoutId id="2147483670" r:id="rId11"/>
    <p:sldLayoutId id="2147483671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600" b="1" i="1" dirty="0"/>
              <a:t>Nursing Facility Occupancy Survey Data</a:t>
            </a:r>
            <a:br>
              <a:rPr lang="en-US" sz="6600" b="1" i="1" dirty="0"/>
            </a:br>
            <a:r>
              <a:rPr lang="en-US" b="1" dirty="0"/>
              <a:t>2020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EC2194-46F1-46D4-A36E-1A2FB268F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680" y="66675"/>
            <a:ext cx="4846320" cy="611438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06C733C-61CF-4FC8-9091-1311DED007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692481"/>
              </p:ext>
            </p:extLst>
          </p:nvPr>
        </p:nvGraphicFramePr>
        <p:xfrm>
          <a:off x="7188469" y="732140"/>
          <a:ext cx="3753851" cy="4602762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3753851">
                  <a:extLst>
                    <a:ext uri="{9D8B030D-6E8A-4147-A177-3AD203B41FA5}">
                      <a16:colId xmlns:a16="http://schemas.microsoft.com/office/drawing/2014/main" val="258453955"/>
                    </a:ext>
                  </a:extLst>
                </a:gridCol>
              </a:tblGrid>
              <a:tr h="695607">
                <a:tc>
                  <a:txBody>
                    <a:bodyPr/>
                    <a:lstStyle/>
                    <a:p>
                      <a:pPr algn="l" fontAlgn="b"/>
                      <a:r>
                        <a:rPr lang="en-US" sz="44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Region</a:t>
                      </a:r>
                      <a:endParaRPr lang="en-US" sz="44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56658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0070C0"/>
                          </a:solidFill>
                          <a:effectLst/>
                        </a:rPr>
                        <a:t>East Central</a:t>
                      </a:r>
                      <a:endParaRPr lang="en-US" sz="36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83061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Northeast</a:t>
                      </a:r>
                      <a:endParaRPr lang="en-US" sz="3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68785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76933C"/>
                          </a:solidFill>
                          <a:effectLst/>
                        </a:rPr>
                        <a:t>Northwest</a:t>
                      </a:r>
                      <a:endParaRPr lang="en-US" sz="3600" b="1" i="0" u="none" strike="noStrike" dirty="0">
                        <a:solidFill>
                          <a:srgbClr val="76933C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317978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Southeast</a:t>
                      </a:r>
                      <a:endParaRPr lang="en-US" sz="36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1451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Southwest</a:t>
                      </a:r>
                      <a:endParaRPr lang="en-US" sz="3600" b="1" i="0" u="none" strike="noStrike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26517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F79646"/>
                          </a:solidFill>
                          <a:effectLst/>
                        </a:rPr>
                        <a:t>Twin Cities Metro</a:t>
                      </a:r>
                      <a:endParaRPr lang="en-US" sz="3600" b="1" i="0" u="none" strike="noStrike" dirty="0">
                        <a:solidFill>
                          <a:srgbClr val="F7964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565708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3600" b="1" u="none" strike="noStrike" dirty="0">
                          <a:solidFill>
                            <a:srgbClr val="1F497D"/>
                          </a:solidFill>
                          <a:effectLst/>
                        </a:rPr>
                        <a:t>West Central</a:t>
                      </a:r>
                      <a:endParaRPr lang="en-US" sz="3600" b="1" i="0" u="none" strike="noStrike" dirty="0">
                        <a:solidFill>
                          <a:srgbClr val="1F497D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625068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B37F7ED5-0DEA-4C81-BBEF-3E0B2F8BE5DD}"/>
              </a:ext>
            </a:extLst>
          </p:cNvPr>
          <p:cNvSpPr/>
          <p:nvPr/>
        </p:nvSpPr>
        <p:spPr>
          <a:xfrm>
            <a:off x="6643171" y="5530467"/>
            <a:ext cx="4616068" cy="595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205 Survey Responses for Full Year</a:t>
            </a:r>
          </a:p>
        </p:txBody>
      </p:sp>
    </p:spTree>
    <p:extLst>
      <p:ext uri="{BB962C8B-B14F-4D97-AF65-F5344CB8AC3E}">
        <p14:creationId xmlns:p14="http://schemas.microsoft.com/office/powerpoint/2010/main" val="4100180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506776" y="147934"/>
            <a:ext cx="10847024" cy="7969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Nursing Home Occupancy Falls Dramatically due to COVID-19:</a:t>
            </a:r>
            <a:br>
              <a:rPr lang="en-US" sz="3600" b="1" dirty="0"/>
            </a:br>
            <a:r>
              <a:rPr lang="en-US" sz="3600" b="1" dirty="0"/>
              <a:t>No Recovery Yet- 57% Report Even Lower Occupancy in 2021</a:t>
            </a:r>
            <a:endParaRPr lang="en-US" sz="2800" dirty="0"/>
          </a:p>
        </p:txBody>
      </p:sp>
      <p:graphicFrame>
        <p:nvGraphicFramePr>
          <p:cNvPr id="6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550789"/>
              </p:ext>
            </p:extLst>
          </p:nvPr>
        </p:nvGraphicFramePr>
        <p:xfrm>
          <a:off x="47625" y="821034"/>
          <a:ext cx="11932767" cy="493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30381687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Twin Cities Metro</a:t>
            </a:r>
            <a:br>
              <a:rPr lang="en-US" sz="3600" dirty="0"/>
            </a:br>
            <a:r>
              <a:rPr lang="en-US" sz="2700" dirty="0"/>
              <a:t>Biggest Early Pandemic Impact of any Region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725036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958364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Northeast</a:t>
            </a:r>
            <a:br>
              <a:rPr lang="en-US" sz="3600" dirty="0"/>
            </a:br>
            <a:r>
              <a:rPr lang="en-US" sz="2700" dirty="0"/>
              <a:t>Performed Better During Pandemic than any other Region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26268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421377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Northwest</a:t>
            </a:r>
            <a:br>
              <a:rPr lang="en-US" sz="3600" dirty="0"/>
            </a:br>
            <a:r>
              <a:rPr lang="en-US" sz="2700" dirty="0"/>
              <a:t>Performed Better During Pandemic than most Regions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38642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199585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East Central</a:t>
            </a:r>
            <a:br>
              <a:rPr lang="en-US" sz="3600" dirty="0"/>
            </a:br>
            <a:r>
              <a:rPr lang="en-US" sz="2700" dirty="0"/>
              <a:t>Biggest Pandemic Impact of any Region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50479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00319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West Central</a:t>
            </a:r>
            <a:br>
              <a:rPr lang="en-US" sz="3600" dirty="0"/>
            </a:br>
            <a:r>
              <a:rPr lang="en-US" sz="2700" dirty="0"/>
              <a:t>Moved Closer to State Average During Pandemic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48373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759511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Southeast</a:t>
            </a:r>
            <a:br>
              <a:rPr lang="en-US" sz="3600" dirty="0"/>
            </a:br>
            <a:r>
              <a:rPr lang="en-US" sz="2700" dirty="0"/>
              <a:t>Particularly Large Pandemic Impact at End of Year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95973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120084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/>
              <a:t>Occupancy for Minnesota’s </a:t>
            </a:r>
            <a:br>
              <a:rPr lang="en-US" sz="4000" b="1" dirty="0"/>
            </a:br>
            <a:r>
              <a:rPr lang="en-US" sz="4000" b="1" dirty="0"/>
              <a:t>Nursing Homes – Southwest</a:t>
            </a:r>
            <a:br>
              <a:rPr lang="en-US" sz="3600" dirty="0"/>
            </a:br>
            <a:r>
              <a:rPr lang="en-US" sz="2700" dirty="0"/>
              <a:t>Particularly Large Pandemic Impact at End of Year</a:t>
            </a: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0936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867485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7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966951" y="1162069"/>
            <a:ext cx="2669406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Care Center Occupancy Similar Across Regions</a:t>
            </a:r>
          </a:p>
        </p:txBody>
      </p:sp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966951" y="5277080"/>
            <a:ext cx="2669407" cy="50538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1" dirty="0"/>
              <a:t>Source: Combined Association Occupancy Surveys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i="1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6746CD3-5438-4759-874E-F8A716524B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049453"/>
              </p:ext>
            </p:extLst>
          </p:nvPr>
        </p:nvGraphicFramePr>
        <p:xfrm>
          <a:off x="4662102" y="1333133"/>
          <a:ext cx="6903725" cy="4196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9368">
                  <a:extLst>
                    <a:ext uri="{9D8B030D-6E8A-4147-A177-3AD203B41FA5}">
                      <a16:colId xmlns:a16="http://schemas.microsoft.com/office/drawing/2014/main" val="1504843362"/>
                    </a:ext>
                  </a:extLst>
                </a:gridCol>
                <a:gridCol w="1629173">
                  <a:extLst>
                    <a:ext uri="{9D8B030D-6E8A-4147-A177-3AD203B41FA5}">
                      <a16:colId xmlns:a16="http://schemas.microsoft.com/office/drawing/2014/main" val="1263247651"/>
                    </a:ext>
                  </a:extLst>
                </a:gridCol>
                <a:gridCol w="1661426">
                  <a:extLst>
                    <a:ext uri="{9D8B030D-6E8A-4147-A177-3AD203B41FA5}">
                      <a16:colId xmlns:a16="http://schemas.microsoft.com/office/drawing/2014/main" val="1717609019"/>
                    </a:ext>
                  </a:extLst>
                </a:gridCol>
                <a:gridCol w="1193758">
                  <a:extLst>
                    <a:ext uri="{9D8B030D-6E8A-4147-A177-3AD203B41FA5}">
                      <a16:colId xmlns:a16="http://schemas.microsoft.com/office/drawing/2014/main" val="2825588629"/>
                    </a:ext>
                  </a:extLst>
                </a:gridCol>
              </a:tblGrid>
              <a:tr h="4068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Region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300" u="none" strike="noStrike" dirty="0">
                          <a:effectLst/>
                        </a:rPr>
                        <a:t>1st Quarter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300" u="none" strike="noStrike" dirty="0">
                          <a:effectLst/>
                        </a:rPr>
                        <a:t>4th Quarter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Change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extLst>
                  <a:ext uri="{0D108BD9-81ED-4DB2-BD59-A6C34878D82A}">
                    <a16:rowId xmlns:a16="http://schemas.microsoft.com/office/drawing/2014/main" val="499240571"/>
                  </a:ext>
                </a:extLst>
              </a:tr>
              <a:tr h="4068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300" u="none" strike="noStrike" dirty="0">
                          <a:effectLst/>
                        </a:rPr>
                        <a:t>Occupancy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300" u="none" strike="noStrike" dirty="0">
                          <a:effectLst/>
                        </a:rPr>
                        <a:t>Occupancy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21732"/>
                  </a:ext>
                </a:extLst>
              </a:tr>
              <a:tr h="406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300" u="none" strike="noStrike" dirty="0">
                          <a:effectLst/>
                        </a:rPr>
                        <a:t>Twin Cities Metro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87.9%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76.8%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-11.1%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extLst>
                  <a:ext uri="{0D108BD9-81ED-4DB2-BD59-A6C34878D82A}">
                    <a16:rowId xmlns:a16="http://schemas.microsoft.com/office/drawing/2014/main" val="3756001568"/>
                  </a:ext>
                </a:extLst>
              </a:tr>
              <a:tr h="406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300" u="none" strike="noStrike" dirty="0">
                          <a:effectLst/>
                        </a:rPr>
                        <a:t>Northeast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88.6%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80.5%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-8.2%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extLst>
                  <a:ext uri="{0D108BD9-81ED-4DB2-BD59-A6C34878D82A}">
                    <a16:rowId xmlns:a16="http://schemas.microsoft.com/office/drawing/2014/main" val="3522204688"/>
                  </a:ext>
                </a:extLst>
              </a:tr>
              <a:tr h="406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300" u="none" strike="noStrike" dirty="0">
                          <a:effectLst/>
                        </a:rPr>
                        <a:t>Northwest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88.8%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79.9%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-8.9%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extLst>
                  <a:ext uri="{0D108BD9-81ED-4DB2-BD59-A6C34878D82A}">
                    <a16:rowId xmlns:a16="http://schemas.microsoft.com/office/drawing/2014/main" val="4249231493"/>
                  </a:ext>
                </a:extLst>
              </a:tr>
              <a:tr h="406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300" u="none" strike="noStrike" dirty="0">
                          <a:effectLst/>
                        </a:rPr>
                        <a:t>East Central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87.0%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73.4%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-13.6%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extLst>
                  <a:ext uri="{0D108BD9-81ED-4DB2-BD59-A6C34878D82A}">
                    <a16:rowId xmlns:a16="http://schemas.microsoft.com/office/drawing/2014/main" val="227328065"/>
                  </a:ext>
                </a:extLst>
              </a:tr>
              <a:tr h="406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300" u="none" strike="noStrike" dirty="0">
                          <a:effectLst/>
                        </a:rPr>
                        <a:t>West Central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84.7%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75.6%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-9.1%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extLst>
                  <a:ext uri="{0D108BD9-81ED-4DB2-BD59-A6C34878D82A}">
                    <a16:rowId xmlns:a16="http://schemas.microsoft.com/office/drawing/2014/main" val="3539698895"/>
                  </a:ext>
                </a:extLst>
              </a:tr>
              <a:tr h="406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300" u="none" strike="noStrike" dirty="0">
                          <a:effectLst/>
                        </a:rPr>
                        <a:t>Southeast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87.1%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74.4%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-12.6%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extLst>
                  <a:ext uri="{0D108BD9-81ED-4DB2-BD59-A6C34878D82A}">
                    <a16:rowId xmlns:a16="http://schemas.microsoft.com/office/drawing/2014/main" val="2699298627"/>
                  </a:ext>
                </a:extLst>
              </a:tr>
              <a:tr h="5347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300" u="none" strike="noStrike" dirty="0">
                          <a:effectLst/>
                        </a:rPr>
                        <a:t>Southwest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86.9%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74.4%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effectLst/>
                        </a:rPr>
                        <a:t>-12.4%</a:t>
                      </a:r>
                      <a:endParaRPr lang="en-US" sz="2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extLst>
                  <a:ext uri="{0D108BD9-81ED-4DB2-BD59-A6C34878D82A}">
                    <a16:rowId xmlns:a16="http://schemas.microsoft.com/office/drawing/2014/main" val="3359282706"/>
                  </a:ext>
                </a:extLst>
              </a:tr>
              <a:tr h="406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Statewide</a:t>
                      </a:r>
                      <a:endParaRPr lang="en-US" sz="2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87.3%</a:t>
                      </a:r>
                      <a:endParaRPr lang="en-US" sz="2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76.1%</a:t>
                      </a:r>
                      <a:endParaRPr lang="en-US" sz="2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3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-11.2%</a:t>
                      </a:r>
                      <a:endParaRPr lang="en-US" sz="23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095" marR="12095" marT="12095" marB="0" anchor="ctr"/>
                </a:tc>
                <a:extLst>
                  <a:ext uri="{0D108BD9-81ED-4DB2-BD59-A6C34878D82A}">
                    <a16:rowId xmlns:a16="http://schemas.microsoft.com/office/drawing/2014/main" val="514654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21527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Pandemic has had Unprecedented Impact on Nursing Facility Occupancy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/>
              <a:t>Just over Half of Providers Experienced an Occupancy Drop of more than 10% from first to fourth quarter 2020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Only 12% of Providers Experienced an Occupancy Increase from first to fourth quarter 2020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41% of Providers Indicated that Space Needed for Quarantining New Residents was a Factor in Low Occupancy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Despite Record Low Occupancy at the End of 2020 more than half of Providers are Seeing even Lower Levels in 2021</a:t>
            </a:r>
          </a:p>
        </p:txBody>
      </p:sp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ED2B2F-A123-451A-ADB4-0A784208671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9701" name="Text Box 4"/>
          <p:cNvSpPr txBox="1">
            <a:spLocks noChangeArrowheads="1"/>
          </p:cNvSpPr>
          <p:nvPr/>
        </p:nvSpPr>
        <p:spPr bwMode="auto">
          <a:xfrm>
            <a:off x="1905000" y="6248400"/>
            <a:ext cx="38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dirty="0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F8EDAC-428A-44C6-880C-B9DEBA56E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721" y="6248401"/>
            <a:ext cx="48178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i="1" dirty="0"/>
              <a:t>Source: Combined Association Occupancy Surveys</a:t>
            </a:r>
          </a:p>
          <a:p>
            <a:endParaRPr lang="en-US" sz="12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D4D6EC54A2C342A8EDB8E3617A2A32" ma:contentTypeVersion="12" ma:contentTypeDescription="Create a new document." ma:contentTypeScope="" ma:versionID="1c4c1592083f3ffcbfd0666f28a09f0b">
  <xsd:schema xmlns:xsd="http://www.w3.org/2001/XMLSchema" xmlns:xs="http://www.w3.org/2001/XMLSchema" xmlns:p="http://schemas.microsoft.com/office/2006/metadata/properties" xmlns:ns2="ed2b67e5-11bb-4b47-b61a-396de9ea4ad8" xmlns:ns3="aac8676a-f598-4fa5-bd74-062eff41aa03" targetNamespace="http://schemas.microsoft.com/office/2006/metadata/properties" ma:root="true" ma:fieldsID="1ff674e3521dbd21c7e4bdffecdb72d3" ns2:_="" ns3:_="">
    <xsd:import namespace="ed2b67e5-11bb-4b47-b61a-396de9ea4ad8"/>
    <xsd:import namespace="aac8676a-f598-4fa5-bd74-062eff41aa0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2b67e5-11bb-4b47-b61a-396de9ea4a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c8676a-f598-4fa5-bd74-062eff41a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C6F8A2-F2B9-4C7C-8164-219981E63B25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aac8676a-f598-4fa5-bd74-062eff41aa03"/>
    <ds:schemaRef ds:uri="http://schemas.openxmlformats.org/package/2006/metadata/core-properties"/>
    <ds:schemaRef ds:uri="ed2b67e5-11bb-4b47-b61a-396de9ea4ad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ABAD346-818F-4560-9EA6-17A5C69B9438}">
  <ds:schemaRefs>
    <ds:schemaRef ds:uri="aac8676a-f598-4fa5-bd74-062eff41aa03"/>
    <ds:schemaRef ds:uri="ed2b67e5-11bb-4b47-b61a-396de9ea4a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9914643-CBD4-42FE-AF87-7072A7D90F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396</Words>
  <Application>Microsoft Office PowerPoint</Application>
  <PresentationFormat>Widescreen</PresentationFormat>
  <Paragraphs>79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 Theme</vt:lpstr>
      <vt:lpstr>Nursing Facility Occupancy Survey Data 2020</vt:lpstr>
      <vt:lpstr>PowerPoint Presentation</vt:lpstr>
      <vt:lpstr>Nursing Home Occupancy Falls Dramatically due to COVID-19: No Recovery Yet- 57% Report Even Lower Occupancy in 2021</vt:lpstr>
      <vt:lpstr>Occupancy for Minnesota’s  Nursing Homes – Twin Cities Metro Biggest Early Pandemic Impact of any Region</vt:lpstr>
      <vt:lpstr>Occupancy for Minnesota’s  Nursing Homes – Northeast Performed Better During Pandemic than any other Region</vt:lpstr>
      <vt:lpstr>Occupancy for Minnesota’s  Nursing Homes – Northwest Performed Better During Pandemic than most Regions</vt:lpstr>
      <vt:lpstr>Occupancy for Minnesota’s  Nursing Homes – East Central Biggest Pandemic Impact of any Region</vt:lpstr>
      <vt:lpstr>Occupancy for Minnesota’s  Nursing Homes – West Central Moved Closer to State Average During Pandemic</vt:lpstr>
      <vt:lpstr>Occupancy for Minnesota’s  Nursing Homes – Southeast Particularly Large Pandemic Impact at End of Year</vt:lpstr>
      <vt:lpstr>Occupancy for Minnesota’s  Nursing Homes – Southwest Particularly Large Pandemic Impact at End of Year</vt:lpstr>
      <vt:lpstr>Care Center Occupancy Similar Across Regions</vt:lpstr>
      <vt:lpstr>Pandemic has had Unprecedented Impact on Nursing Facility Occupancy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Long-Term Care Rapid Survey Data Collection</dc:title>
  <dc:creator>Todd Bergstrom</dc:creator>
  <cp:lastModifiedBy>Jeff Bostic</cp:lastModifiedBy>
  <cp:revision>30</cp:revision>
  <dcterms:created xsi:type="dcterms:W3CDTF">2020-12-02T22:26:00Z</dcterms:created>
  <dcterms:modified xsi:type="dcterms:W3CDTF">2021-04-24T19:30:43Z</dcterms:modified>
</cp:coreProperties>
</file>