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61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80" r:id="rId19"/>
    <p:sldId id="278" r:id="rId20"/>
    <p:sldId id="279" r:id="rId21"/>
  </p:sldIdLst>
  <p:sldSz cx="9144000" cy="5143500" type="screen16x9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00"/>
    <a:srgbClr val="FFFFFF"/>
    <a:srgbClr val="E1B28C"/>
    <a:srgbClr val="C8712D"/>
    <a:srgbClr val="93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19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102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3101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861415888587698E-2"/>
          <c:y val="3.4760075745378996E-2"/>
          <c:w val="0.88817328868374212"/>
          <c:h val="0.755820098758841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Sheet1!$C$2</c:f>
              <c:strCache>
                <c:ptCount val="1"/>
                <c:pt idx="0">
                  <c:v>Median Expenses PRD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2.087104001314753E-17"/>
                  <c:y val="1.678707094163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D4-4324-BBD9-FD8518919850}"/>
                </c:ext>
              </c:extLst>
            </c:dLbl>
            <c:dLbl>
              <c:idx val="1"/>
              <c:layout>
                <c:manualLayout>
                  <c:x val="-2.2768670309654335E-3"/>
                  <c:y val="6.7148283766532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29-4E0C-9E90-FE03F298B55F}"/>
                </c:ext>
              </c:extLst>
            </c:dLbl>
            <c:dLbl>
              <c:idx val="2"/>
              <c:layout>
                <c:manualLayout>
                  <c:x val="4.1926623926107597E-3"/>
                  <c:y val="1.4656831293638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0E-48FD-9293-22B38F8A35C5}"/>
                </c:ext>
              </c:extLst>
            </c:dLbl>
            <c:dLbl>
              <c:idx val="3"/>
              <c:layout>
                <c:manualLayout>
                  <c:x val="-2.2768670309653918E-3"/>
                  <c:y val="-6.7148283766532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D4-4324-BBD9-FD8518919850}"/>
                </c:ext>
              </c:extLst>
            </c:dLbl>
            <c:dLbl>
              <c:idx val="4"/>
              <c:layout>
                <c:manualLayout>
                  <c:x val="1.3661202185792349E-2"/>
                  <c:y val="1.17508174774821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634245514392663E-2"/>
                      <c:h val="5.576664966810505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9829-4E0C-9E90-FE03F298B5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Sheet1!$A$3:$A$7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Sheet1!$C$3:$C$7</c:f>
              <c:numCache>
                <c:formatCode>0.0%</c:formatCode>
                <c:ptCount val="5"/>
                <c:pt idx="0">
                  <c:v>4.9039879138980655E-2</c:v>
                </c:pt>
                <c:pt idx="1">
                  <c:v>9.391361629177182E-2</c:v>
                </c:pt>
                <c:pt idx="2">
                  <c:v>4.7548473876673429E-2</c:v>
                </c:pt>
                <c:pt idx="3">
                  <c:v>4.2000000000000003E-2</c:v>
                </c:pt>
                <c:pt idx="4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0E-48FD-9293-22B38F8A3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7648928"/>
        <c:axId val="667640224"/>
      </c:barChart>
      <c:lineChart>
        <c:grouping val="standard"/>
        <c:varyColors val="0"/>
        <c:ser>
          <c:idx val="3"/>
          <c:order val="1"/>
          <c:tx>
            <c:strRef>
              <c:f>Sheet1!$E$2</c:f>
              <c:strCache>
                <c:ptCount val="1"/>
                <c:pt idx="0">
                  <c:v>Median Resident Revenue PRD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8505156117780363E-2"/>
                  <c:y val="-4.0659343273922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0E-48FD-9293-22B38F8A35C5}"/>
                </c:ext>
              </c:extLst>
            </c:dLbl>
            <c:dLbl>
              <c:idx val="1"/>
              <c:layout>
                <c:manualLayout>
                  <c:x val="-2.7291030219583207E-2"/>
                  <c:y val="2.8781234856938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0E-48FD-9293-22B38F8A35C5}"/>
                </c:ext>
              </c:extLst>
            </c:dLbl>
            <c:dLbl>
              <c:idx val="2"/>
              <c:layout>
                <c:manualLayout>
                  <c:x val="9.5785440613026813E-3"/>
                  <c:y val="1.1299435028248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30E-48FD-9293-22B38F8A35C5}"/>
                </c:ext>
              </c:extLst>
            </c:dLbl>
            <c:dLbl>
              <c:idx val="3"/>
              <c:layout>
                <c:manualLayout>
                  <c:x val="-1.1494252873563218E-2"/>
                  <c:y val="-1.6949152542372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30E-48FD-9293-22B38F8A35C5}"/>
                </c:ext>
              </c:extLst>
            </c:dLbl>
            <c:dLbl>
              <c:idx val="4"/>
              <c:layout>
                <c:manualLayout>
                  <c:x val="-3.6429872495446269E-2"/>
                  <c:y val="3.69315560715927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29-4E0C-9E90-FE03F298B5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Sheet1!$A$3:$A$7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Sheet1!$E$3:$E$7</c:f>
              <c:numCache>
                <c:formatCode>0.0%</c:formatCode>
                <c:ptCount val="5"/>
                <c:pt idx="0">
                  <c:v>3.6469969412595497E-2</c:v>
                </c:pt>
                <c:pt idx="1">
                  <c:v>0.11831476569838835</c:v>
                </c:pt>
                <c:pt idx="2">
                  <c:v>7.4912333833308989E-2</c:v>
                </c:pt>
                <c:pt idx="3">
                  <c:v>4.1000000000000002E-2</c:v>
                </c:pt>
                <c:pt idx="4">
                  <c:v>6.2E-2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30E-48FD-9293-22B38F8A3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7648928"/>
        <c:axId val="667640224"/>
      </c:lineChart>
      <c:catAx>
        <c:axId val="66764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640224"/>
        <c:crosses val="autoZero"/>
        <c:auto val="1"/>
        <c:lblAlgn val="ctr"/>
        <c:lblOffset val="100"/>
        <c:noMultiLvlLbl val="0"/>
      </c:catAx>
      <c:valAx>
        <c:axId val="667640224"/>
        <c:scaling>
          <c:orientation val="minMax"/>
          <c:max val="0.12000000000000001"/>
          <c:min val="1.0000000000000002E-2"/>
        </c:scaling>
        <c:delete val="0"/>
        <c:axPos val="l"/>
        <c:majorGridlines>
          <c:spPr>
            <a:ln w="9525" cap="flat" cmpd="sng" algn="ctr">
              <a:solidFill>
                <a:srgbClr val="0D1D33"/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648928"/>
        <c:crosses val="autoZero"/>
        <c:crossBetween val="between"/>
        <c:majorUnit val="1.0000000000000002E-2"/>
      </c:valAx>
      <c:spPr>
        <a:solidFill>
          <a:schemeClr val="bg1">
            <a:alpha val="0"/>
          </a:schemeClr>
        </a:solidFill>
        <a:ln>
          <a:solidFill>
            <a:schemeClr val="accent1"/>
          </a:solidFill>
        </a:ln>
        <a:effectLst/>
      </c:spPr>
    </c:plotArea>
    <c:legend>
      <c:legendPos val="b"/>
      <c:layout>
        <c:manualLayout>
          <c:xMode val="edge"/>
          <c:yMode val="edge"/>
          <c:x val="6.994102030349654E-2"/>
          <c:y val="0.88037368210329647"/>
          <c:w val="0.8373590370169246"/>
          <c:h val="0.11962631789670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DEB8C-E333-44F6-A126-A7ECB36643E0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5D595-9445-4A03-88AB-7CB9809E5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40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5485F-6F25-460F-B2A1-66597D1993C0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D4126-7F6D-4896-BB40-6A6D951FA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49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4ABC38-CC3C-4848-B61B-D4F8603487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34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4744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auto">
          <a:xfrm>
            <a:off x="0" y="4242547"/>
            <a:ext cx="9144000" cy="92087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7903" y="3532040"/>
            <a:ext cx="5029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kern="2000" spc="20" baseline="0" dirty="0">
                <a:solidFill>
                  <a:schemeClr val="bg1"/>
                </a:solidFill>
              </a:rPr>
              <a:t>WEALTH ADVISORY  |  OUTSOURCING  |  AUDIT, TAX, AND CONSULTING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505503" y="3761384"/>
            <a:ext cx="4572000" cy="1923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650" dirty="0">
                <a:solidFill>
                  <a:schemeClr val="bg1"/>
                </a:solidFill>
              </a:rPr>
              <a:t>Investment advisory services are offered through CliftonLarsonAllen Wealth Advisors, LLC, an SEC-registered investment advisor</a:t>
            </a:r>
          </a:p>
        </p:txBody>
      </p:sp>
      <p:sp>
        <p:nvSpPr>
          <p:cNvPr id="12" name="Date Placeholder 3"/>
          <p:cNvSpPr txBox="1">
            <a:spLocks/>
          </p:cNvSpPr>
          <p:nvPr/>
        </p:nvSpPr>
        <p:spPr>
          <a:xfrm rot="16200000">
            <a:off x="8102342" y="738300"/>
            <a:ext cx="1771652" cy="31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2"/>
                </a:solidFill>
              </a:rPr>
              <a:t>©2019 CliftonLarsonAllen LLP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408745"/>
            <a:ext cx="590710" cy="59580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 bwMode="auto">
          <a:xfrm>
            <a:off x="9691577" y="952487"/>
            <a:ext cx="2590800" cy="395026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To change the picture: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aseline="0" dirty="0"/>
              <a:t>Go to </a:t>
            </a:r>
            <a:r>
              <a:rPr lang="en-US" sz="1600" b="1" baseline="0" dirty="0"/>
              <a:t>View</a:t>
            </a:r>
            <a:r>
              <a:rPr lang="en-US" sz="1600" baseline="0" dirty="0"/>
              <a:t> / </a:t>
            </a:r>
            <a:r>
              <a:rPr lang="en-US" sz="1600" b="1" baseline="0" dirty="0"/>
              <a:t>Slide Master </a:t>
            </a:r>
            <a:endParaRPr lang="en-US" sz="1600" kern="1200" dirty="0">
              <a:solidFill>
                <a:schemeClr val="tx1"/>
              </a:solidFill>
              <a:latin typeface="+mn-lt"/>
              <a:ea typeface="ヒラギノ角ゴ Pro W3" pitchFamily="1" charset="-128"/>
              <a:cs typeface="+mn-cs"/>
            </a:endParaRP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Right click on current image and select </a:t>
            </a:r>
            <a:r>
              <a:rPr lang="en-US" sz="1600" b="1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Change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 </a:t>
            </a:r>
            <a:r>
              <a:rPr lang="en-US" sz="1600" b="1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Picture…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Browse to </a:t>
            </a:r>
            <a:r>
              <a:rPr lang="en-US" sz="1600" b="1" dirty="0"/>
              <a:t>Y:\CLA Common\Administrative\Market Solutions\Share\~Image Library\_PowerPoint title slides\CLA Promise PPT\HD Version Images\Main Title Slide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charset="0"/>
                <a:ea typeface="ヒラギノ角ゴ Pro W3" pitchFamily="1" charset="-128"/>
              </a:rPr>
              <a:t>Select an image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30"/>
          <a:stretch/>
        </p:blipFill>
        <p:spPr>
          <a:xfrm>
            <a:off x="5293144" y="4483652"/>
            <a:ext cx="3539189" cy="390963"/>
          </a:xfrm>
          <a:prstGeom prst="rect">
            <a:avLst/>
          </a:prstGeom>
        </p:spPr>
      </p:pic>
      <p:sp>
        <p:nvSpPr>
          <p:cNvPr id="16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91960" y="1696116"/>
            <a:ext cx="5322835" cy="367202"/>
          </a:xfrm>
          <a:noFill/>
        </p:spPr>
        <p:txBody>
          <a:bodyPr/>
          <a:lstStyle>
            <a:lvl1pPr marL="0" indent="0" algn="l">
              <a:buFontTx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391960" y="190250"/>
            <a:ext cx="5322835" cy="1394460"/>
          </a:xfrm>
          <a:noFill/>
        </p:spPr>
        <p:txBody>
          <a:bodyPr anchor="b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4744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auto">
          <a:xfrm>
            <a:off x="0" y="4242547"/>
            <a:ext cx="9144000" cy="92087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0995" y="3580808"/>
            <a:ext cx="5029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kern="2000" spc="20" baseline="0" dirty="0">
                <a:solidFill>
                  <a:schemeClr val="bg1"/>
                </a:solidFill>
              </a:rPr>
              <a:t>WEALTH ADVISORY  |  OUTSOURCING  |  AUDIT, TAX, AND CONSULTING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418595" y="3810152"/>
            <a:ext cx="4572000" cy="1923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650" dirty="0">
                <a:solidFill>
                  <a:schemeClr val="bg1"/>
                </a:solidFill>
              </a:rPr>
              <a:t>Investment advisory services are offered through CliftonLarsonAllen Wealth Advisors, LLC, an SEC-registered investment advisor</a:t>
            </a:r>
          </a:p>
        </p:txBody>
      </p:sp>
      <p:sp>
        <p:nvSpPr>
          <p:cNvPr id="12" name="Date Placeholder 3"/>
          <p:cNvSpPr txBox="1">
            <a:spLocks/>
          </p:cNvSpPr>
          <p:nvPr/>
        </p:nvSpPr>
        <p:spPr>
          <a:xfrm rot="16200000">
            <a:off x="8102342" y="738300"/>
            <a:ext cx="1771652" cy="31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tx2"/>
                </a:solidFill>
              </a:rPr>
              <a:t>©2019 CliftonLarsonAllen LLP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408745"/>
            <a:ext cx="590710" cy="595802"/>
          </a:xfrm>
          <a:prstGeom prst="rect">
            <a:avLst/>
          </a:prstGeom>
        </p:spPr>
      </p:pic>
      <p:sp>
        <p:nvSpPr>
          <p:cNvPr id="17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91960" y="1696116"/>
            <a:ext cx="5322835" cy="367202"/>
          </a:xfrm>
          <a:noFill/>
        </p:spPr>
        <p:txBody>
          <a:bodyPr/>
          <a:lstStyle>
            <a:lvl1pPr marL="0" indent="0" algn="l">
              <a:buFontTx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91960" y="190250"/>
            <a:ext cx="5322835" cy="1394460"/>
          </a:xfrm>
          <a:noFill/>
        </p:spPr>
        <p:txBody>
          <a:bodyPr anchor="b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9691577" y="952487"/>
            <a:ext cx="2590800" cy="395026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To change the picture: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aseline="0" dirty="0"/>
              <a:t>Go to </a:t>
            </a:r>
            <a:r>
              <a:rPr lang="en-US" sz="1600" b="1" baseline="0" dirty="0"/>
              <a:t>View</a:t>
            </a:r>
            <a:r>
              <a:rPr lang="en-US" sz="1600" baseline="0" dirty="0"/>
              <a:t> / </a:t>
            </a:r>
            <a:r>
              <a:rPr lang="en-US" sz="1600" b="1" baseline="0" dirty="0"/>
              <a:t>Slide Master </a:t>
            </a:r>
            <a:endParaRPr lang="en-US" sz="1600" kern="1200" dirty="0">
              <a:solidFill>
                <a:schemeClr val="tx1"/>
              </a:solidFill>
              <a:latin typeface="+mn-lt"/>
              <a:ea typeface="ヒラギノ角ゴ Pro W3" pitchFamily="1" charset="-128"/>
              <a:cs typeface="+mn-cs"/>
            </a:endParaRP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Right click on current image and select </a:t>
            </a:r>
            <a:r>
              <a:rPr lang="en-US" sz="1600" b="1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Change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 </a:t>
            </a:r>
            <a:r>
              <a:rPr lang="en-US" sz="1600" b="1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Picture…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ヒラギノ角ゴ Pro W3" pitchFamily="1" charset="-128"/>
                <a:cs typeface="+mn-cs"/>
              </a:rPr>
              <a:t>Browse to </a:t>
            </a:r>
            <a:r>
              <a:rPr lang="en-US" sz="1600" b="1" dirty="0"/>
              <a:t>Y:\CLA Common\Administrative\Market Solutions\Share\~Image Library\_PowerPoint title slides\CLA Promise PPT\HD Version Images\Main Title Slide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" charset="0"/>
                <a:ea typeface="ヒラギノ角ゴ Pro W3" pitchFamily="1" charset="-128"/>
              </a:rPr>
              <a:t>Select an image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30"/>
          <a:stretch/>
        </p:blipFill>
        <p:spPr>
          <a:xfrm>
            <a:off x="5293144" y="4483652"/>
            <a:ext cx="3539189" cy="39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9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noFill/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850"/>
            <a:ext cx="8229600" cy="3429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1965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2404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/>
        </p:nvSpPr>
        <p:spPr>
          <a:xfrm rot="16200000">
            <a:off x="8102341" y="844290"/>
            <a:ext cx="1771652" cy="31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939393"/>
                </a:solidFill>
              </a:rPr>
              <a:t>©2019 CliftonLarsonAllen LLP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1" y="499097"/>
            <a:ext cx="698839" cy="704864"/>
          </a:xfrm>
          <a:prstGeom prst="rect">
            <a:avLst/>
          </a:prstGeom>
        </p:spPr>
      </p:pic>
      <p:sp>
        <p:nvSpPr>
          <p:cNvPr id="2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04800" y="3302262"/>
            <a:ext cx="4891668" cy="367202"/>
          </a:xfrm>
          <a:noFill/>
        </p:spPr>
        <p:txBody>
          <a:bodyPr/>
          <a:lstStyle>
            <a:lvl1pPr marL="0" indent="0" algn="l">
              <a:buFontTx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04800" y="2236904"/>
            <a:ext cx="4891668" cy="1008920"/>
          </a:xfrm>
          <a:noFill/>
        </p:spPr>
        <p:txBody>
          <a:bodyPr anchor="b" anchorCtr="0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0060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304800" y="4500416"/>
            <a:ext cx="5029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kern="2000" spc="20" baseline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WEALTH ADVISORY  |  OUTSOURCING  |  AUDIT, TAX, AND CONSULTING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318978" y="4729760"/>
            <a:ext cx="4572000" cy="1923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65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Investment advisory services are offered through CliftonLarsonAllen Wealth Advisors, LLC, an SEC-registered investment advisor</a:t>
            </a:r>
          </a:p>
        </p:txBody>
      </p:sp>
    </p:spTree>
    <p:extLst>
      <p:ext uri="{BB962C8B-B14F-4D97-AF65-F5344CB8AC3E}">
        <p14:creationId xmlns:p14="http://schemas.microsoft.com/office/powerpoint/2010/main" val="254334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2404"/>
          </a:xfrm>
          <a:prstGeom prst="rect">
            <a:avLst/>
          </a:prstGeom>
        </p:spPr>
      </p:pic>
      <p:sp>
        <p:nvSpPr>
          <p:cNvPr id="13" name="Date Placeholder 3"/>
          <p:cNvSpPr txBox="1">
            <a:spLocks/>
          </p:cNvSpPr>
          <p:nvPr/>
        </p:nvSpPr>
        <p:spPr>
          <a:xfrm rot="16200000">
            <a:off x="8102341" y="844290"/>
            <a:ext cx="1771652" cy="31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939393"/>
                </a:solidFill>
              </a:rPr>
              <a:t>©2019 CliftonLarsonAllen LLP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1" y="499097"/>
            <a:ext cx="698839" cy="704864"/>
          </a:xfrm>
          <a:prstGeom prst="rect">
            <a:avLst/>
          </a:prstGeom>
        </p:spPr>
      </p:pic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0060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304800" y="4500416"/>
            <a:ext cx="5029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kern="2000" spc="20" baseline="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WEALTH ADVISORY  |  OUTSOURCING  |  AUDIT, TAX, AND CONSULTING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318978" y="4729760"/>
            <a:ext cx="4572000" cy="1923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65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Investment advisory services are offered through CliftonLarsonAllen Wealth Advisors, LLC, an SEC-registered investment advisor</a:t>
            </a:r>
          </a:p>
        </p:txBody>
      </p:sp>
      <p:sp>
        <p:nvSpPr>
          <p:cNvPr id="1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04800" y="3302262"/>
            <a:ext cx="4891668" cy="367202"/>
          </a:xfrm>
          <a:noFill/>
        </p:spPr>
        <p:txBody>
          <a:bodyPr/>
          <a:lstStyle>
            <a:lvl1pPr marL="0" indent="0" algn="l">
              <a:buFontTx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04800" y="2236904"/>
            <a:ext cx="4891668" cy="1008920"/>
          </a:xfrm>
          <a:noFill/>
        </p:spPr>
        <p:txBody>
          <a:bodyPr anchor="b" anchorCtr="0"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85850"/>
            <a:ext cx="40386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85850"/>
            <a:ext cx="4038600" cy="342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2900"/>
            <a:ext cx="8229600" cy="685800"/>
          </a:xfrm>
          <a:noFill/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0060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071562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8712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55138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071562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8712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55138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2900"/>
            <a:ext cx="8229600" cy="685800"/>
          </a:xfrm>
          <a:noFill/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86800" y="480060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2900"/>
            <a:ext cx="8229600" cy="685800"/>
          </a:xfrm>
          <a:noFill/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0060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0060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2" y="342900"/>
            <a:ext cx="3200399" cy="733425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1" y="514350"/>
            <a:ext cx="4572001" cy="408027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200399" cy="351829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0060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400" b="1">
                <a:solidFill>
                  <a:srgbClr val="C8712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0060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A Promis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54556"/>
          </a:xfrm>
          <a:prstGeom prst="rect">
            <a:avLst/>
          </a:prstGeom>
        </p:spPr>
      </p:pic>
      <p:sp>
        <p:nvSpPr>
          <p:cNvPr id="28" name="Date Placeholder 3"/>
          <p:cNvSpPr txBox="1">
            <a:spLocks/>
          </p:cNvSpPr>
          <p:nvPr/>
        </p:nvSpPr>
        <p:spPr>
          <a:xfrm rot="16200000">
            <a:off x="8102341" y="844290"/>
            <a:ext cx="1771652" cy="31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©2019 CliftonLarsonAllen LLP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533400" y="3867150"/>
            <a:ext cx="0" cy="99060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0060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/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19257"/>
            <a:ext cx="698839" cy="7048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83"/>
          <a:stretch/>
        </p:blipFill>
        <p:spPr>
          <a:xfrm>
            <a:off x="457200" y="1573329"/>
            <a:ext cx="4432176" cy="8994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56" y="3925322"/>
            <a:ext cx="2131517" cy="874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sp>
        <p:nvSpPr>
          <p:cNvPr id="14" name="Date Placeholder 3"/>
          <p:cNvSpPr txBox="1">
            <a:spLocks/>
          </p:cNvSpPr>
          <p:nvPr/>
        </p:nvSpPr>
        <p:spPr>
          <a:xfrm rot="16200000">
            <a:off x="8102341" y="844290"/>
            <a:ext cx="1771652" cy="31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None/>
            </a:pPr>
            <a:r>
              <a:rPr lang="en-US" sz="800" dirty="0">
                <a:solidFill>
                  <a:schemeClr val="tx2"/>
                </a:solidFill>
              </a:rPr>
              <a:t>©2019 CliftonLarsonAllen</a:t>
            </a:r>
            <a:r>
              <a:rPr lang="en-US" sz="800" baseline="0" dirty="0">
                <a:solidFill>
                  <a:schemeClr val="tx2"/>
                </a:solidFill>
              </a:rPr>
              <a:t> LLP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87825" y="209550"/>
            <a:ext cx="146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chemeClr val="accent1"/>
                </a:solidFill>
              </a:rPr>
              <a:t>CLAconnect.com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1152"/>
            <a:ext cx="533400" cy="5379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20" y="4607399"/>
            <a:ext cx="250050" cy="2500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56" y="4622711"/>
            <a:ext cx="249087" cy="24908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15296"/>
            <a:ext cx="242153" cy="24215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638" y="4629150"/>
            <a:ext cx="280419" cy="197898"/>
          </a:xfrm>
          <a:prstGeom prst="rect">
            <a:avLst/>
          </a:prstGeom>
        </p:spPr>
      </p:pic>
      <p:sp>
        <p:nvSpPr>
          <p:cNvPr id="1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1" y="1504950"/>
            <a:ext cx="3276600" cy="2590800"/>
          </a:xfrm>
          <a:noFill/>
        </p:spPr>
        <p:txBody>
          <a:bodyPr anchor="ctr" anchorCtr="0"/>
          <a:lstStyle>
            <a:lvl1pPr marL="0" indent="3175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0" indent="3175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2pPr>
            <a:lvl3pPr marL="0" indent="3175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3pPr>
            <a:lvl4pPr marL="3175" indent="-3175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4pPr>
            <a:lvl5pPr marL="0" indent="3175"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onso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73" y="0"/>
            <a:ext cx="9166757" cy="4485600"/>
          </a:xfrm>
          <a:prstGeom prst="rect">
            <a:avLst/>
          </a:prstGeom>
        </p:spPr>
      </p:pic>
      <p:sp>
        <p:nvSpPr>
          <p:cNvPr id="12" name="Date Placeholder 3"/>
          <p:cNvSpPr txBox="1">
            <a:spLocks/>
          </p:cNvSpPr>
          <p:nvPr/>
        </p:nvSpPr>
        <p:spPr>
          <a:xfrm rot="16200000">
            <a:off x="8102341" y="844290"/>
            <a:ext cx="1771652" cy="31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©2019 CliftonLarsonAllen LLP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-12572" y="4248149"/>
            <a:ext cx="9156571" cy="92087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63740" y="514350"/>
            <a:ext cx="2324100" cy="477053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baseline="0" dirty="0"/>
              <a:t>To add a sponsor logo:</a:t>
            </a:r>
            <a:endParaRPr lang="en-US" sz="1600" b="0" baseline="0" dirty="0"/>
          </a:p>
          <a:p>
            <a:r>
              <a:rPr lang="en-US" sz="1600" baseline="0" dirty="0"/>
              <a:t>Go to </a:t>
            </a:r>
            <a:r>
              <a:rPr lang="en-US" sz="1600" b="1" baseline="0" dirty="0"/>
              <a:t>View</a:t>
            </a:r>
            <a:r>
              <a:rPr lang="en-US" sz="1600" baseline="0" dirty="0"/>
              <a:t> / </a:t>
            </a:r>
            <a:r>
              <a:rPr lang="en-US" sz="1600" b="1" baseline="0" dirty="0"/>
              <a:t>Slide Master </a:t>
            </a:r>
          </a:p>
          <a:p>
            <a:endParaRPr lang="en-US" sz="1600" b="1" baseline="0" dirty="0"/>
          </a:p>
          <a:p>
            <a:r>
              <a:rPr lang="en-US" sz="1600" baseline="0" dirty="0"/>
              <a:t>right click on </a:t>
            </a:r>
            <a:r>
              <a:rPr lang="en-US" sz="1600" b="1" baseline="0" dirty="0"/>
              <a:t>Add sponsor logo here</a:t>
            </a:r>
            <a:r>
              <a:rPr lang="en-US" sz="1600" baseline="0" dirty="0"/>
              <a:t>, select </a:t>
            </a:r>
            <a:r>
              <a:rPr lang="en-US" sz="1600" b="1" baseline="0" dirty="0"/>
              <a:t>Change picture… </a:t>
            </a:r>
            <a:r>
              <a:rPr lang="en-US" sz="1600" baseline="0" dirty="0"/>
              <a:t>Browse to your saved co-sponsor’s logo and click </a:t>
            </a:r>
            <a:r>
              <a:rPr lang="en-US" sz="1600" b="1" baseline="0" dirty="0"/>
              <a:t>Insert.</a:t>
            </a:r>
          </a:p>
          <a:p>
            <a:endParaRPr lang="en-US" sz="1600" b="1" baseline="0" dirty="0"/>
          </a:p>
          <a:p>
            <a:r>
              <a:rPr lang="en-US" sz="1600" b="0" i="1" baseline="0" dirty="0"/>
              <a:t>or</a:t>
            </a:r>
          </a:p>
          <a:p>
            <a:endParaRPr lang="en-US" sz="1600" b="1" baseline="0" dirty="0"/>
          </a:p>
          <a:p>
            <a:r>
              <a:rPr lang="en-US" sz="1600" b="1" baseline="0" dirty="0"/>
              <a:t>delete </a:t>
            </a:r>
            <a:r>
              <a:rPr lang="en-US" sz="1600" b="0" baseline="0" dirty="0"/>
              <a:t>the </a:t>
            </a:r>
            <a:r>
              <a:rPr lang="en-US" sz="1600" b="1" baseline="0" dirty="0"/>
              <a:t>Add sponsor logo here graphic </a:t>
            </a:r>
            <a:r>
              <a:rPr lang="en-US" sz="1600" b="0" baseline="0" dirty="0"/>
              <a:t>and </a:t>
            </a:r>
            <a:r>
              <a:rPr lang="en-US" sz="1600" b="1" baseline="0" dirty="0"/>
              <a:t>Paste </a:t>
            </a:r>
            <a:r>
              <a:rPr lang="en-US" sz="1600" b="0" baseline="0" dirty="0"/>
              <a:t>in the sponsor logo. Scale and position the logo so it fits in the lower right corner.</a:t>
            </a:r>
            <a:endParaRPr lang="en-US" sz="1600" b="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8" y="4419600"/>
            <a:ext cx="590550" cy="590550"/>
          </a:xfrm>
          <a:prstGeom prst="rect">
            <a:avLst/>
          </a:prstGeom>
        </p:spPr>
      </p:pic>
      <p:sp>
        <p:nvSpPr>
          <p:cNvPr id="10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81000" y="1628398"/>
            <a:ext cx="5105400" cy="367202"/>
          </a:xfrm>
          <a:noFill/>
        </p:spPr>
        <p:txBody>
          <a:bodyPr/>
          <a:lstStyle>
            <a:lvl1pPr marL="0" indent="0" algn="l">
              <a:buFontTx/>
              <a:buNone/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95401"/>
            <a:ext cx="5105400" cy="1210318"/>
          </a:xfrm>
          <a:noFill/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818" y="4508105"/>
            <a:ext cx="18288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4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reate Opportunities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1" r="125"/>
          <a:stretch/>
        </p:blipFill>
        <p:spPr>
          <a:xfrm>
            <a:off x="13157" y="0"/>
            <a:ext cx="9141027" cy="5143500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1" y="0"/>
            <a:ext cx="3855720" cy="5143500"/>
          </a:xfrm>
          <a:prstGeom prst="rect">
            <a:avLst/>
          </a:prstGeom>
          <a:solidFill>
            <a:srgbClr val="FFFFFF">
              <a:alpha val="8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Date Placeholder 3"/>
          <p:cNvSpPr txBox="1">
            <a:spLocks/>
          </p:cNvSpPr>
          <p:nvPr/>
        </p:nvSpPr>
        <p:spPr>
          <a:xfrm rot="16200000">
            <a:off x="8102341" y="844290"/>
            <a:ext cx="1771652" cy="31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tx1"/>
                </a:solidFill>
              </a:rPr>
              <a:t>©2019 CliftonLarsonAllen LLP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80060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fld id="{F8E24598-D429-A34B-B4A6-5808099B37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04800" y="4274441"/>
            <a:ext cx="3284221" cy="718139"/>
          </a:xfrm>
          <a:noFill/>
        </p:spPr>
        <p:txBody>
          <a:bodyPr/>
          <a:lstStyle>
            <a:lvl1pPr marL="0" indent="0" algn="l">
              <a:buFontTx/>
              <a:buNone/>
              <a:defRPr sz="1400" b="0">
                <a:solidFill>
                  <a:srgbClr val="819F3D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04801" y="3050501"/>
            <a:ext cx="3284220" cy="1167503"/>
          </a:xfrm>
          <a:noFill/>
        </p:spPr>
        <p:txBody>
          <a:bodyPr anchor="b" anchorCtr="0"/>
          <a:lstStyle>
            <a:lvl1pPr algn="l">
              <a:defRPr sz="1800">
                <a:solidFill>
                  <a:srgbClr val="819F3D"/>
                </a:solidFill>
              </a:defRPr>
            </a:lvl1pPr>
          </a:lstStyle>
          <a:p>
            <a:r>
              <a:rPr lang="en-US" dirty="0"/>
              <a:t>Section Header Layout for </a:t>
            </a:r>
            <a:br>
              <a:rPr lang="en-US" dirty="0"/>
            </a:br>
            <a:r>
              <a:rPr lang="en-US" dirty="0"/>
              <a:t>Co-Sponsored Events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24" y="912871"/>
            <a:ext cx="590550" cy="5905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276" y="1001376"/>
            <a:ext cx="1828800" cy="4572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363740" y="514350"/>
            <a:ext cx="2324100" cy="477053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baseline="0" dirty="0"/>
              <a:t>To add a sponsor logo:</a:t>
            </a:r>
            <a:endParaRPr lang="en-US" sz="1600" b="0" baseline="0" dirty="0"/>
          </a:p>
          <a:p>
            <a:r>
              <a:rPr lang="en-US" sz="1600" baseline="0" dirty="0"/>
              <a:t>Go to </a:t>
            </a:r>
            <a:r>
              <a:rPr lang="en-US" sz="1600" b="1" baseline="0" dirty="0"/>
              <a:t>View</a:t>
            </a:r>
            <a:r>
              <a:rPr lang="en-US" sz="1600" baseline="0" dirty="0"/>
              <a:t> / </a:t>
            </a:r>
            <a:r>
              <a:rPr lang="en-US" sz="1600" b="1" baseline="0" dirty="0"/>
              <a:t>Slide Master </a:t>
            </a:r>
          </a:p>
          <a:p>
            <a:endParaRPr lang="en-US" sz="1600" b="1" baseline="0" dirty="0"/>
          </a:p>
          <a:p>
            <a:r>
              <a:rPr lang="en-US" sz="1600" baseline="0" dirty="0"/>
              <a:t>right click on </a:t>
            </a:r>
            <a:r>
              <a:rPr lang="en-US" sz="1600" b="1" baseline="0" dirty="0"/>
              <a:t>Add sponsor logo here</a:t>
            </a:r>
            <a:r>
              <a:rPr lang="en-US" sz="1600" baseline="0" dirty="0"/>
              <a:t>, select </a:t>
            </a:r>
            <a:r>
              <a:rPr lang="en-US" sz="1600" b="1" baseline="0" dirty="0"/>
              <a:t>Change picture… </a:t>
            </a:r>
            <a:r>
              <a:rPr lang="en-US" sz="1600" baseline="0" dirty="0"/>
              <a:t>Browse to your saved co-sponsor’s logo and click </a:t>
            </a:r>
            <a:r>
              <a:rPr lang="en-US" sz="1600" b="1" baseline="0" dirty="0"/>
              <a:t>Insert.</a:t>
            </a:r>
          </a:p>
          <a:p>
            <a:endParaRPr lang="en-US" sz="1600" b="1" baseline="0" dirty="0"/>
          </a:p>
          <a:p>
            <a:r>
              <a:rPr lang="en-US" sz="1600" b="0" i="1" baseline="0" dirty="0"/>
              <a:t>or</a:t>
            </a:r>
          </a:p>
          <a:p>
            <a:endParaRPr lang="en-US" sz="1600" b="1" baseline="0" dirty="0"/>
          </a:p>
          <a:p>
            <a:r>
              <a:rPr lang="en-US" sz="1600" b="1" baseline="0" dirty="0"/>
              <a:t>delete </a:t>
            </a:r>
            <a:r>
              <a:rPr lang="en-US" sz="1600" b="0" baseline="0" dirty="0"/>
              <a:t>the </a:t>
            </a:r>
            <a:r>
              <a:rPr lang="en-US" sz="1600" b="1" baseline="0" dirty="0"/>
              <a:t>Add sponsor logo here graphic </a:t>
            </a:r>
            <a:r>
              <a:rPr lang="en-US" sz="1600" b="0" baseline="0" dirty="0"/>
              <a:t>and </a:t>
            </a:r>
            <a:r>
              <a:rPr lang="en-US" sz="1600" b="1" baseline="0" dirty="0"/>
              <a:t>Paste </a:t>
            </a:r>
            <a:r>
              <a:rPr lang="en-US" sz="1600" b="0" baseline="0" dirty="0"/>
              <a:t>in the sponsor logo. Scale and position the logo so it fits in the lower right corner.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27541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85" b="17071"/>
          <a:stretch/>
        </p:blipFill>
        <p:spPr>
          <a:xfrm>
            <a:off x="-259" y="4766733"/>
            <a:ext cx="9137820" cy="397934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4781550"/>
            <a:ext cx="395782" cy="342900"/>
          </a:xfrm>
          <a:prstGeom prst="rect">
            <a:avLst/>
          </a:prstGeom>
        </p:spPr>
        <p:txBody>
          <a:bodyPr anchor="ctr" anchorCtr="0"/>
          <a:lstStyle>
            <a:lvl1pPr algn="r">
              <a:defRPr sz="900" b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6DAB3F6F-6A30-410C-8DAB-3E7769D71C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429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28700"/>
            <a:ext cx="82296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408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4324350"/>
            <a:ext cx="28956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 rot="16200000">
            <a:off x="8102341" y="844290"/>
            <a:ext cx="1771652" cy="31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©2019 CliftonLarsonAllen LLP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800600"/>
            <a:ext cx="305891" cy="308528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794650" y="4825690"/>
            <a:ext cx="41057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Create Opportunities</a:t>
            </a:r>
            <a:endParaRPr lang="en-US" sz="1100" b="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2" r:id="rId3"/>
    <p:sldLayoutId id="2147483677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2" r:id="rId12"/>
    <p:sldLayoutId id="2147483670" r:id="rId13"/>
    <p:sldLayoutId id="2147483675" r:id="rId14"/>
    <p:sldLayoutId id="2147483676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819F3D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" charset="0"/>
          <a:ea typeface="ヒラギノ角ゴ Pro W3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" charset="0"/>
          <a:ea typeface="ヒラギノ角ゴ Pro W3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" charset="0"/>
          <a:ea typeface="ヒラギノ角ゴ Pro W3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" charset="0"/>
          <a:ea typeface="ヒラギノ角ゴ Pro W3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itchFamily="1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414142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414142"/>
          </a:solidFill>
          <a:latin typeface="Calibri" pitchFamily="34" charset="0"/>
          <a:ea typeface="+mn-ea"/>
          <a:cs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5000"/>
        <a:buFont typeface="Arial Narrow" pitchFamily="1" charset="0"/>
        <a:buChar char="◊"/>
        <a:defRPr sz="2000">
          <a:solidFill>
            <a:srgbClr val="414142"/>
          </a:solidFill>
          <a:latin typeface="Calibri" pitchFamily="34" charset="0"/>
          <a:ea typeface="+mn-ea"/>
          <a:cs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414142"/>
          </a:solidFill>
          <a:latin typeface="Calibri" pitchFamily="34" charset="0"/>
          <a:ea typeface="+mn-ea"/>
          <a:cs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>
          <a:solidFill>
            <a:srgbClr val="414142"/>
          </a:solidFill>
          <a:latin typeface="Calibri" pitchFamily="34" charset="0"/>
          <a:ea typeface="+mn-ea"/>
          <a:cs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3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11158" y="358070"/>
            <a:ext cx="4982117" cy="1877060"/>
          </a:xfrm>
          <a:noFill/>
        </p:spPr>
        <p:txBody>
          <a:bodyPr/>
          <a:lstStyle/>
          <a:p>
            <a:pPr eaLnBrk="1" hangingPunct="1"/>
            <a:r>
              <a:rPr lang="en-US" dirty="0"/>
              <a:t>2019 Financial Condition of  Minnesota’s Nursing Facilities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710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01659" y="1444095"/>
            <a:ext cx="2457450" cy="4572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dirty="0"/>
              <a:t>July 15, 2020</a:t>
            </a:r>
          </a:p>
        </p:txBody>
      </p:sp>
    </p:spTree>
    <p:extLst>
      <p:ext uri="{BB962C8B-B14F-4D97-AF65-F5344CB8AC3E}">
        <p14:creationId xmlns:p14="http://schemas.microsoft.com/office/powerpoint/2010/main" val="2699752306"/>
      </p:ext>
    </p:extLst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2474" y="144492"/>
            <a:ext cx="6172200" cy="685800"/>
          </a:xfrm>
        </p:spPr>
        <p:txBody>
          <a:bodyPr/>
          <a:lstStyle/>
          <a:p>
            <a:pPr eaLnBrk="1" hangingPunct="1"/>
            <a:r>
              <a:rPr lang="en-US" dirty="0"/>
              <a:t>Survey Process</a:t>
            </a:r>
          </a:p>
        </p:txBody>
      </p:sp>
      <p:graphicFrame>
        <p:nvGraphicFramePr>
          <p:cNvPr id="1026" name="Object 3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7024856"/>
              </p:ext>
            </p:extLst>
          </p:nvPr>
        </p:nvGraphicFramePr>
        <p:xfrm>
          <a:off x="1358746" y="1966683"/>
          <a:ext cx="6912855" cy="2542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Worksheet" r:id="rId4" imgW="11734623" imgH="4314707" progId="Excel.Sheet.8">
                  <p:embed/>
                </p:oleObj>
              </mc:Choice>
              <mc:Fallback>
                <p:oleObj name="Worksheet" r:id="rId4" imgW="11734623" imgH="4314707" progId="Excel.Sheet.8">
                  <p:embed/>
                  <p:pic>
                    <p:nvPicPr>
                      <p:cNvPr id="102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8746" y="1966683"/>
                        <a:ext cx="6912855" cy="25422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85251" y="841894"/>
            <a:ext cx="7276956" cy="857250"/>
          </a:xfrm>
        </p:spPr>
        <p:txBody>
          <a:bodyPr/>
          <a:lstStyle/>
          <a:p>
            <a:pPr eaLnBrk="1" hangingPunct="1"/>
            <a:r>
              <a:rPr lang="en-US" sz="1800" dirty="0"/>
              <a:t>Survey Mailed to Imperative Members January 2020</a:t>
            </a:r>
          </a:p>
          <a:p>
            <a:pPr eaLnBrk="1" hangingPunct="1"/>
            <a:r>
              <a:rPr lang="en-US" sz="1800" dirty="0"/>
              <a:t>Includes Responses Received Through March 24, 2020</a:t>
            </a:r>
          </a:p>
          <a:p>
            <a:pPr eaLnBrk="1" hangingPunct="1"/>
            <a:r>
              <a:rPr lang="en-US" sz="1800" dirty="0"/>
              <a:t>Survey Responses:</a:t>
            </a:r>
          </a:p>
          <a:p>
            <a:pPr eaLnBrk="1" hangingPunct="1"/>
            <a:endParaRPr lang="en-US" sz="1350" b="1" dirty="0"/>
          </a:p>
          <a:p>
            <a:pPr eaLnBrk="1" hangingPunct="1">
              <a:buFontTx/>
              <a:buNone/>
            </a:pPr>
            <a:endParaRPr lang="en-US" sz="13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057744"/>
      </p:ext>
    </p:extLst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95873" y="201099"/>
            <a:ext cx="6172200" cy="400050"/>
          </a:xfrm>
        </p:spPr>
        <p:txBody>
          <a:bodyPr/>
          <a:lstStyle/>
          <a:p>
            <a:pPr eaLnBrk="1" hangingPunct="1"/>
            <a:r>
              <a:rPr lang="en-US" dirty="0"/>
              <a:t>Ratios Calculated</a:t>
            </a:r>
          </a:p>
        </p:txBody>
      </p:sp>
      <p:graphicFrame>
        <p:nvGraphicFramePr>
          <p:cNvPr id="3074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3084920"/>
              </p:ext>
            </p:extLst>
          </p:nvPr>
        </p:nvGraphicFramePr>
        <p:xfrm>
          <a:off x="1176723" y="791497"/>
          <a:ext cx="6709977" cy="4131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Worksheet" r:id="rId3" imgW="13182704" imgH="8115336" progId="Excel.Sheet.8">
                  <p:embed/>
                </p:oleObj>
              </mc:Choice>
              <mc:Fallback>
                <p:oleObj name="Worksheet" r:id="rId3" imgW="13182704" imgH="8115336" progId="Excel.Sheet.8">
                  <p:embed/>
                  <p:pic>
                    <p:nvPicPr>
                      <p:cNvPr id="307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723" y="791497"/>
                        <a:ext cx="6709977" cy="41315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818430"/>
      </p:ext>
    </p:extLst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95873" y="137074"/>
            <a:ext cx="6172200" cy="457200"/>
          </a:xfrm>
        </p:spPr>
        <p:txBody>
          <a:bodyPr/>
          <a:lstStyle/>
          <a:p>
            <a:pPr eaLnBrk="1" hangingPunct="1"/>
            <a:r>
              <a:rPr lang="en-US" dirty="0"/>
              <a:t>Percent Days by </a:t>
            </a:r>
            <a:r>
              <a:rPr lang="en-US" dirty="0" err="1"/>
              <a:t>Payor</a:t>
            </a:r>
            <a:endParaRPr lang="en-US" dirty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557462" y="4819650"/>
            <a:ext cx="500776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9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0704722"/>
              </p:ext>
            </p:extLst>
          </p:nvPr>
        </p:nvGraphicFramePr>
        <p:xfrm>
          <a:off x="1199771" y="585788"/>
          <a:ext cx="6594313" cy="423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Chart" r:id="rId3" imgW="9420447" imgH="8810762" progId="MSGraph.Chart.8">
                  <p:embed followColorScheme="full"/>
                </p:oleObj>
              </mc:Choice>
              <mc:Fallback>
                <p:oleObj name="Chart" r:id="rId3" imgW="9420447" imgH="8810762" progId="MSGraph.Chart.8">
                  <p:embed followColorScheme="full"/>
                  <p:pic>
                    <p:nvPicPr>
                      <p:cNvPr id="2253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9771" y="585788"/>
                        <a:ext cx="6594313" cy="4233862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322344" y="4346443"/>
            <a:ext cx="18216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CC"/>
                </a:solidFill>
                <a:latin typeface="Times New Roman" pitchFamily="18" charset="0"/>
              </a:rPr>
              <a:t>*** Breakout data not provided due to low survey response rate</a:t>
            </a:r>
          </a:p>
        </p:txBody>
      </p:sp>
    </p:spTree>
    <p:extLst>
      <p:ext uri="{BB962C8B-B14F-4D97-AF65-F5344CB8AC3E}">
        <p14:creationId xmlns:p14="http://schemas.microsoft.com/office/powerpoint/2010/main" val="1918889499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77289" y="147386"/>
            <a:ext cx="6172200" cy="400050"/>
          </a:xfrm>
        </p:spPr>
        <p:txBody>
          <a:bodyPr/>
          <a:lstStyle/>
          <a:p>
            <a:pPr eaLnBrk="1" hangingPunct="1"/>
            <a:r>
              <a:rPr lang="en-US" dirty="0"/>
              <a:t>Percent Days by Payor Comparison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421731" y="4819650"/>
            <a:ext cx="526258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14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6061471"/>
              </p:ext>
            </p:extLst>
          </p:nvPr>
        </p:nvGraphicFramePr>
        <p:xfrm>
          <a:off x="816428" y="623481"/>
          <a:ext cx="6129510" cy="4054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Chart" r:id="rId3" imgW="9430016" imgH="9429573" progId="MSGraph.Chart.8">
                  <p:embed followColorScheme="full"/>
                </p:oleObj>
              </mc:Choice>
              <mc:Fallback>
                <p:oleObj name="Chart" r:id="rId3" imgW="9430016" imgH="9429573" progId="MSGraph.Chart.8">
                  <p:embed followColorScheme="full"/>
                  <p:pic>
                    <p:nvPicPr>
                      <p:cNvPr id="2355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428" y="623481"/>
                        <a:ext cx="6129510" cy="4054716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792686" y="4278087"/>
            <a:ext cx="1894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MC Advantage data not collected prior to 2018</a:t>
            </a:r>
          </a:p>
        </p:txBody>
      </p:sp>
    </p:spTree>
    <p:extLst>
      <p:ext uri="{BB962C8B-B14F-4D97-AF65-F5344CB8AC3E}">
        <p14:creationId xmlns:p14="http://schemas.microsoft.com/office/powerpoint/2010/main" val="1476712669"/>
      </p:ext>
    </p:extLst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511468" y="155756"/>
            <a:ext cx="6172200" cy="457200"/>
          </a:xfrm>
        </p:spPr>
        <p:txBody>
          <a:bodyPr/>
          <a:lstStyle/>
          <a:p>
            <a:pPr eaLnBrk="1" hangingPunct="1"/>
            <a:r>
              <a:rPr lang="en-US" dirty="0"/>
              <a:t>Percent Revenue by </a:t>
            </a:r>
            <a:r>
              <a:rPr lang="en-US" dirty="0" err="1"/>
              <a:t>Payor</a:t>
            </a:r>
            <a:endParaRPr lang="en-US" dirty="0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661762" y="4832866"/>
            <a:ext cx="41148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8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1008693"/>
              </p:ext>
            </p:extLst>
          </p:nvPr>
        </p:nvGraphicFramePr>
        <p:xfrm>
          <a:off x="751522" y="612956"/>
          <a:ext cx="6601011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" name="Chart" r:id="rId3" imgW="9430016" imgH="9429573" progId="MSGraph.Chart.8">
                  <p:embed followColorScheme="full"/>
                </p:oleObj>
              </mc:Choice>
              <mc:Fallback>
                <p:oleObj name="Chart" r:id="rId3" imgW="9430016" imgH="9429573" progId="MSGraph.Chart.8">
                  <p:embed followColorScheme="full"/>
                  <p:pic>
                    <p:nvPicPr>
                      <p:cNvPr id="2560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522" y="612956"/>
                        <a:ext cx="6601011" cy="424815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776562" y="4204156"/>
            <a:ext cx="18216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CC"/>
                </a:solidFill>
                <a:latin typeface="Times New Roman" pitchFamily="18" charset="0"/>
              </a:rPr>
              <a:t>*** Breakout data not provided due to low survey response rate</a:t>
            </a:r>
          </a:p>
        </p:txBody>
      </p:sp>
    </p:spTree>
    <p:extLst>
      <p:ext uri="{BB962C8B-B14F-4D97-AF65-F5344CB8AC3E}">
        <p14:creationId xmlns:p14="http://schemas.microsoft.com/office/powerpoint/2010/main" val="3459108726"/>
      </p:ext>
    </p:extLst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13191" y="141632"/>
            <a:ext cx="6329363" cy="519284"/>
          </a:xfrm>
        </p:spPr>
        <p:txBody>
          <a:bodyPr/>
          <a:lstStyle/>
          <a:p>
            <a:pPr eaLnBrk="1" hangingPunct="1"/>
            <a:r>
              <a:rPr lang="en-US" dirty="0"/>
              <a:t>Percent Revenue by Payor Comparison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550319" y="4824412"/>
            <a:ext cx="41148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7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378751"/>
              </p:ext>
            </p:extLst>
          </p:nvPr>
        </p:nvGraphicFramePr>
        <p:xfrm>
          <a:off x="528637" y="583521"/>
          <a:ext cx="6506711" cy="414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Chart" r:id="rId3" imgW="9430016" imgH="9429573" progId="MSGraph.Chart.8">
                  <p:embed followColorScheme="full"/>
                </p:oleObj>
              </mc:Choice>
              <mc:Fallback>
                <p:oleObj name="Chart" r:id="rId3" imgW="9430016" imgH="9429573" progId="MSGraph.Chart.8">
                  <p:embed followColorScheme="full"/>
                  <p:pic>
                    <p:nvPicPr>
                      <p:cNvPr id="266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7" y="583521"/>
                        <a:ext cx="6506711" cy="4149012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47756" y="4305301"/>
            <a:ext cx="2139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MC Advantage data not collected prior to 2018</a:t>
            </a:r>
          </a:p>
        </p:txBody>
      </p:sp>
    </p:spTree>
    <p:extLst>
      <p:ext uri="{BB962C8B-B14F-4D97-AF65-F5344CB8AC3E}">
        <p14:creationId xmlns:p14="http://schemas.microsoft.com/office/powerpoint/2010/main" val="820314706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169302"/>
            <a:ext cx="6172200" cy="457200"/>
          </a:xfrm>
        </p:spPr>
        <p:txBody>
          <a:bodyPr/>
          <a:lstStyle/>
          <a:p>
            <a:pPr eaLnBrk="1" hangingPunct="1"/>
            <a:r>
              <a:rPr lang="en-US" dirty="0"/>
              <a:t>Revenue Per Day by </a:t>
            </a:r>
            <a:r>
              <a:rPr lang="en-US" dirty="0" err="1"/>
              <a:t>Payor</a:t>
            </a:r>
            <a:endParaRPr lang="en-US" dirty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628899" y="4838700"/>
            <a:ext cx="467201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075187" y="4175011"/>
            <a:ext cx="18095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CC"/>
                </a:solidFill>
                <a:latin typeface="Times New Roman" pitchFamily="18" charset="0"/>
              </a:rPr>
              <a:t>*** Breakout data not provided due to low survey response rate</a:t>
            </a:r>
          </a:p>
        </p:txBody>
      </p:sp>
      <p:graphicFrame>
        <p:nvGraphicFramePr>
          <p:cNvPr id="9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027862"/>
              </p:ext>
            </p:extLst>
          </p:nvPr>
        </p:nvGraphicFramePr>
        <p:xfrm>
          <a:off x="485772" y="626504"/>
          <a:ext cx="6688517" cy="423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1" name="Chart" r:id="rId3" imgW="9420447" imgH="9420029" progId="MSGraph.Chart.8">
                  <p:embed followColorScheme="full"/>
                </p:oleObj>
              </mc:Choice>
              <mc:Fallback>
                <p:oleObj name="Chart" r:id="rId3" imgW="9420447" imgH="9420029" progId="MSGraph.Chart.8">
                  <p:embed followColorScheme="full"/>
                  <p:pic>
                    <p:nvPicPr>
                      <p:cNvPr id="2867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2" y="626504"/>
                        <a:ext cx="6688517" cy="4239013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3548016"/>
      </p:ext>
    </p:ext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401878" y="157700"/>
            <a:ext cx="6355573" cy="400050"/>
          </a:xfrm>
        </p:spPr>
        <p:txBody>
          <a:bodyPr/>
          <a:lstStyle/>
          <a:p>
            <a:pPr eaLnBrk="1" hangingPunct="1"/>
            <a:r>
              <a:rPr lang="en-US" dirty="0"/>
              <a:t>Revenue Per Day by Payor Comparison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415780" y="4819650"/>
            <a:ext cx="44577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7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3504107"/>
              </p:ext>
            </p:extLst>
          </p:nvPr>
        </p:nvGraphicFramePr>
        <p:xfrm>
          <a:off x="972455" y="557750"/>
          <a:ext cx="6223811" cy="413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6" name="Chart" r:id="rId3" imgW="9430016" imgH="9001125" progId="MSGraph.Chart.8">
                  <p:embed followColorScheme="full"/>
                </p:oleObj>
              </mc:Choice>
              <mc:Fallback>
                <p:oleObj name="Chart" r:id="rId3" imgW="9430016" imgH="9001125" progId="MSGraph.Chart.8">
                  <p:embed followColorScheme="full"/>
                  <p:pic>
                    <p:nvPicPr>
                      <p:cNvPr id="296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2455" y="557750"/>
                        <a:ext cx="6223811" cy="4137025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943539" y="4151157"/>
            <a:ext cx="2139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MC Advantage data not collected prior to 2018</a:t>
            </a:r>
          </a:p>
        </p:txBody>
      </p:sp>
    </p:spTree>
    <p:extLst>
      <p:ext uri="{BB962C8B-B14F-4D97-AF65-F5344CB8AC3E}">
        <p14:creationId xmlns:p14="http://schemas.microsoft.com/office/powerpoint/2010/main" val="1680246675"/>
      </p:ext>
    </p:ext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379214" y="106679"/>
            <a:ext cx="6172200" cy="457200"/>
          </a:xfrm>
        </p:spPr>
        <p:txBody>
          <a:bodyPr/>
          <a:lstStyle/>
          <a:p>
            <a:pPr eaLnBrk="1" hangingPunct="1"/>
            <a:r>
              <a:rPr lang="en-US" dirty="0"/>
              <a:t>Occupancy Percentage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436614" y="4819650"/>
            <a:ext cx="41148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11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4366206"/>
              </p:ext>
            </p:extLst>
          </p:nvPr>
        </p:nvGraphicFramePr>
        <p:xfrm>
          <a:off x="606875" y="563879"/>
          <a:ext cx="6971131" cy="4175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0" name="Chart" r:id="rId3" imgW="9420447" imgH="9077482" progId="MSGraph.Chart.8">
                  <p:embed followColorScheme="full"/>
                </p:oleObj>
              </mc:Choice>
              <mc:Fallback>
                <p:oleObj name="Chart" r:id="rId3" imgW="9420447" imgH="9077482" progId="MSGraph.Chart.8">
                  <p:embed followColorScheme="full"/>
                  <p:pic>
                    <p:nvPicPr>
                      <p:cNvPr id="1229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875" y="563879"/>
                        <a:ext cx="6971131" cy="4175642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1528370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47580" y="119625"/>
            <a:ext cx="6172200" cy="457200"/>
          </a:xfrm>
        </p:spPr>
        <p:txBody>
          <a:bodyPr/>
          <a:lstStyle/>
          <a:p>
            <a:pPr eaLnBrk="1" hangingPunct="1"/>
            <a:r>
              <a:rPr lang="en-US" dirty="0"/>
              <a:t>Operating Margin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364581" y="4819650"/>
            <a:ext cx="41148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7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8411950"/>
              </p:ext>
            </p:extLst>
          </p:nvPr>
        </p:nvGraphicFramePr>
        <p:xfrm>
          <a:off x="798685" y="387751"/>
          <a:ext cx="7246591" cy="4431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4" name="Chart" r:id="rId3" imgW="9430016" imgH="9429573" progId="MSGraph.Chart.8">
                  <p:embed followColorScheme="full"/>
                </p:oleObj>
              </mc:Choice>
              <mc:Fallback>
                <p:oleObj name="Chart" r:id="rId3" imgW="9430016" imgH="9429573" progId="MSGraph.Chart.8">
                  <p:embed followColorScheme="full"/>
                  <p:pic>
                    <p:nvPicPr>
                      <p:cNvPr id="1229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685" y="387751"/>
                        <a:ext cx="7246591" cy="4431899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7567835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87851" y="137603"/>
            <a:ext cx="6172200" cy="514350"/>
          </a:xfrm>
        </p:spPr>
        <p:txBody>
          <a:bodyPr/>
          <a:lstStyle/>
          <a:p>
            <a:pPr eaLnBrk="1" hangingPunct="1"/>
            <a:r>
              <a:rPr lang="en-US" dirty="0"/>
              <a:t>Operating Margin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550317" y="4819650"/>
            <a:ext cx="467201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7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077447"/>
              </p:ext>
            </p:extLst>
          </p:nvPr>
        </p:nvGraphicFramePr>
        <p:xfrm>
          <a:off x="1337650" y="651953"/>
          <a:ext cx="6040994" cy="4044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7" name="Chart" r:id="rId3" imgW="9439053" imgH="8791673" progId="MSGraph.Chart.8">
                  <p:embed followColorScheme="full"/>
                </p:oleObj>
              </mc:Choice>
              <mc:Fallback>
                <p:oleObj name="Chart" r:id="rId3" imgW="9439053" imgH="8791673" progId="MSGraph.Chart.8">
                  <p:embed followColorScheme="full"/>
                  <p:pic>
                    <p:nvPicPr>
                      <p:cNvPr id="1331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7650" y="651953"/>
                        <a:ext cx="6040994" cy="404417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8061328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21889" y="301363"/>
            <a:ext cx="8275648" cy="400050"/>
          </a:xfrm>
        </p:spPr>
        <p:txBody>
          <a:bodyPr/>
          <a:lstStyle/>
          <a:p>
            <a:pPr eaLnBrk="1" hangingPunct="1"/>
            <a:r>
              <a:rPr lang="en-US" dirty="0"/>
              <a:t>Annual Change in Total Expenses &amp; Resident Revenue Per Resident Day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350294" y="4819650"/>
            <a:ext cx="417195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graphicFrame>
        <p:nvGraphicFramePr>
          <p:cNvPr id="6" name="Char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062492"/>
              </p:ext>
            </p:extLst>
          </p:nvPr>
        </p:nvGraphicFramePr>
        <p:xfrm>
          <a:off x="1737360" y="914397"/>
          <a:ext cx="5577840" cy="3782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7386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13199" y="117594"/>
            <a:ext cx="6172200" cy="457200"/>
          </a:xfrm>
        </p:spPr>
        <p:txBody>
          <a:bodyPr/>
          <a:lstStyle/>
          <a:p>
            <a:pPr eaLnBrk="1" hangingPunct="1"/>
            <a:r>
              <a:rPr lang="en-US" dirty="0"/>
              <a:t>Net Margin</a:t>
            </a:r>
          </a:p>
        </p:txBody>
      </p:sp>
      <p:graphicFrame>
        <p:nvGraphicFramePr>
          <p:cNvPr id="16386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6904146"/>
              </p:ext>
            </p:extLst>
          </p:nvPr>
        </p:nvGraphicFramePr>
        <p:xfrm>
          <a:off x="870398" y="574794"/>
          <a:ext cx="6775831" cy="4234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1" name="Chart" r:id="rId3" imgW="9410877" imgH="9410484" progId="MSGraph.Chart.8">
                  <p:embed followColorScheme="full"/>
                </p:oleObj>
              </mc:Choice>
              <mc:Fallback>
                <p:oleObj name="Chart" r:id="rId3" imgW="9410877" imgH="9410484" progId="MSGraph.Chart.8">
                  <p:embed followColorScheme="full"/>
                  <p:pic>
                    <p:nvPicPr>
                      <p:cNvPr id="1638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398" y="574794"/>
                        <a:ext cx="6775831" cy="4234718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678907" y="4844422"/>
            <a:ext cx="417195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278256"/>
      </p:ext>
    </p:ext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0897" y="117022"/>
            <a:ext cx="6172200" cy="457200"/>
          </a:xfrm>
        </p:spPr>
        <p:txBody>
          <a:bodyPr/>
          <a:lstStyle/>
          <a:p>
            <a:pPr eaLnBrk="1" hangingPunct="1"/>
            <a:r>
              <a:rPr lang="en-US" dirty="0"/>
              <a:t>Net Margin</a:t>
            </a:r>
          </a:p>
        </p:txBody>
      </p:sp>
      <p:graphicFrame>
        <p:nvGraphicFramePr>
          <p:cNvPr id="17410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58870"/>
              </p:ext>
            </p:extLst>
          </p:nvPr>
        </p:nvGraphicFramePr>
        <p:xfrm>
          <a:off x="1045481" y="574222"/>
          <a:ext cx="6318111" cy="414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4" name="Chart" r:id="rId3" imgW="9430016" imgH="9429573" progId="MSGraph.Chart.8">
                  <p:embed followColorScheme="full"/>
                </p:oleObj>
              </mc:Choice>
              <mc:Fallback>
                <p:oleObj name="Chart" r:id="rId3" imgW="9430016" imgH="9429573" progId="MSGraph.Chart.8">
                  <p:embed followColorScheme="full"/>
                  <p:pic>
                    <p:nvPicPr>
                      <p:cNvPr id="1741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5481" y="574222"/>
                        <a:ext cx="6318111" cy="4149012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607469" y="4819650"/>
            <a:ext cx="457914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692976"/>
      </p:ext>
    </p:extLst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578644" y="140353"/>
            <a:ext cx="6172200" cy="457200"/>
          </a:xfrm>
        </p:spPr>
        <p:txBody>
          <a:bodyPr/>
          <a:lstStyle/>
          <a:p>
            <a:pPr eaLnBrk="1" hangingPunct="1"/>
            <a:r>
              <a:rPr lang="en-US" dirty="0"/>
              <a:t>EBIDA</a:t>
            </a:r>
          </a:p>
        </p:txBody>
      </p:sp>
      <p:graphicFrame>
        <p:nvGraphicFramePr>
          <p:cNvPr id="16386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643561"/>
              </p:ext>
            </p:extLst>
          </p:nvPr>
        </p:nvGraphicFramePr>
        <p:xfrm>
          <a:off x="1067361" y="576342"/>
          <a:ext cx="6601011" cy="4243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7" name="Chart" r:id="rId3" imgW="9430016" imgH="9429573" progId="MSGraph.Chart.8">
                  <p:embed followColorScheme="full"/>
                </p:oleObj>
              </mc:Choice>
              <mc:Fallback>
                <p:oleObj name="Chart" r:id="rId3" imgW="9430016" imgH="9429573" progId="MSGraph.Chart.8">
                  <p:embed followColorScheme="full"/>
                  <p:pic>
                    <p:nvPicPr>
                      <p:cNvPr id="1638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7361" y="576342"/>
                        <a:ext cx="6601011" cy="4243308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578894" y="4819650"/>
            <a:ext cx="417195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0704"/>
      </p:ext>
    </p:extLst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51494" y="185200"/>
            <a:ext cx="6172200" cy="457200"/>
          </a:xfrm>
        </p:spPr>
        <p:txBody>
          <a:bodyPr/>
          <a:lstStyle/>
          <a:p>
            <a:pPr eaLnBrk="1" hangingPunct="1"/>
            <a:r>
              <a:rPr lang="en-US" dirty="0"/>
              <a:t>Days Cash on Hand</a:t>
            </a:r>
          </a:p>
        </p:txBody>
      </p:sp>
      <p:graphicFrame>
        <p:nvGraphicFramePr>
          <p:cNvPr id="6146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6421249"/>
              </p:ext>
            </p:extLst>
          </p:nvPr>
        </p:nvGraphicFramePr>
        <p:xfrm>
          <a:off x="946816" y="611519"/>
          <a:ext cx="6782722" cy="423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0" name="Chart" r:id="rId3" imgW="9420447" imgH="9420029" progId="MSGraph.Chart.8">
                  <p:embed followColorScheme="full"/>
                </p:oleObj>
              </mc:Choice>
              <mc:Fallback>
                <p:oleObj name="Chart" r:id="rId3" imgW="9420447" imgH="9420029" progId="MSGraph.Chart.8">
                  <p:embed followColorScheme="full"/>
                  <p:pic>
                    <p:nvPicPr>
                      <p:cNvPr id="614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816" y="611519"/>
                        <a:ext cx="6782722" cy="4239013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600325" y="4819650"/>
            <a:ext cx="417195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36132"/>
      </p:ext>
    </p:extLst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475248" y="132080"/>
            <a:ext cx="6172200" cy="457200"/>
          </a:xfrm>
        </p:spPr>
        <p:txBody>
          <a:bodyPr/>
          <a:lstStyle/>
          <a:p>
            <a:pPr eaLnBrk="1" hangingPunct="1"/>
            <a:r>
              <a:rPr lang="en-US" dirty="0"/>
              <a:t>Total Days Revenue in A/R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475498" y="4819650"/>
            <a:ext cx="417195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8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655666"/>
              </p:ext>
            </p:extLst>
          </p:nvPr>
        </p:nvGraphicFramePr>
        <p:xfrm>
          <a:off x="689661" y="578012"/>
          <a:ext cx="7422955" cy="424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1" name="Chart" r:id="rId3" imgW="11782469" imgH="11782327" progId="MSGraph.Chart.8">
                  <p:embed followColorScheme="full"/>
                </p:oleObj>
              </mc:Choice>
              <mc:Fallback>
                <p:oleObj name="Chart" r:id="rId3" imgW="11782469" imgH="11782327" progId="MSGraph.Chart.8">
                  <p:embed followColorScheme="full"/>
                  <p:pic>
                    <p:nvPicPr>
                      <p:cNvPr id="92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661" y="578012"/>
                        <a:ext cx="7422955" cy="4241638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7719325"/>
      </p:ext>
    </p:extLst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307951" y="122464"/>
            <a:ext cx="6172200" cy="502920"/>
          </a:xfrm>
        </p:spPr>
        <p:txBody>
          <a:bodyPr/>
          <a:lstStyle/>
          <a:p>
            <a:pPr eaLnBrk="1" hangingPunct="1"/>
            <a:r>
              <a:rPr lang="en-US" dirty="0"/>
              <a:t>Debt Service Coverage Ratio</a:t>
            </a:r>
          </a:p>
        </p:txBody>
      </p:sp>
      <p:graphicFrame>
        <p:nvGraphicFramePr>
          <p:cNvPr id="20482" name="Object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5435381"/>
              </p:ext>
            </p:extLst>
          </p:nvPr>
        </p:nvGraphicFramePr>
        <p:xfrm>
          <a:off x="708478" y="625384"/>
          <a:ext cx="6978212" cy="4236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8" name="Chart" r:id="rId3" imgW="9430016" imgH="9210577" progId="MSGraph.Chart.8">
                  <p:embed followColorScheme="full"/>
                </p:oleObj>
              </mc:Choice>
              <mc:Fallback>
                <p:oleObj name="Chart" r:id="rId3" imgW="9430016" imgH="9210577" progId="MSGraph.Chart.8">
                  <p:embed followColorScheme="full"/>
                  <p:pic>
                    <p:nvPicPr>
                      <p:cNvPr id="2048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478" y="625384"/>
                        <a:ext cx="6978212" cy="4236865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514600" y="4819650"/>
            <a:ext cx="417195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i="1" dirty="0">
                <a:solidFill>
                  <a:schemeClr val="bg1"/>
                </a:solidFill>
                <a:latin typeface="Times New Roman" pitchFamily="18" charset="0"/>
              </a:rPr>
              <a:t>Imperative Nursing Facility Survey Prepared by CliftonLarsonAllen LLP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24598-D429-A34B-B4A6-5808099B37D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162101" y="4208223"/>
            <a:ext cx="18502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CC"/>
                </a:solidFill>
                <a:latin typeface="Times New Roman" pitchFamily="18" charset="0"/>
              </a:rPr>
              <a:t>*** Breakout data not provided due to low survey response rate</a:t>
            </a:r>
          </a:p>
        </p:txBody>
      </p:sp>
    </p:spTree>
    <p:extLst>
      <p:ext uri="{BB962C8B-B14F-4D97-AF65-F5344CB8AC3E}">
        <p14:creationId xmlns:p14="http://schemas.microsoft.com/office/powerpoint/2010/main" val="2170912545"/>
      </p:ext>
    </p:extLst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0" y="628650"/>
            <a:ext cx="4343400" cy="1257300"/>
          </a:xfrm>
        </p:spPr>
        <p:txBody>
          <a:bodyPr/>
          <a:lstStyle/>
          <a:p>
            <a:pPr algn="ctr" eaLnBrk="1" hangingPunct="1"/>
            <a:r>
              <a:rPr lang="en-US" dirty="0"/>
              <a:t>Thank You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242120153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1-CLA-PowerPoint HD">
  <a:themeElements>
    <a:clrScheme name="CLA Colors">
      <a:dk1>
        <a:srgbClr val="414142"/>
      </a:dk1>
      <a:lt1>
        <a:srgbClr val="FFFFFF"/>
      </a:lt1>
      <a:dk2>
        <a:srgbClr val="414142"/>
      </a:dk2>
      <a:lt2>
        <a:srgbClr val="DAD8D7"/>
      </a:lt2>
      <a:accent1>
        <a:srgbClr val="1F80BC"/>
      </a:accent1>
      <a:accent2>
        <a:srgbClr val="C8712D"/>
      </a:accent2>
      <a:accent3>
        <a:srgbClr val="819F3D"/>
      </a:accent3>
      <a:accent4>
        <a:srgbClr val="59365C"/>
      </a:accent4>
      <a:accent5>
        <a:srgbClr val="FFC91D"/>
      </a:accent5>
      <a:accent6>
        <a:srgbClr val="DAD8D7"/>
      </a:accent6>
      <a:hlink>
        <a:srgbClr val="57A0CC"/>
      </a:hlink>
      <a:folHlink>
        <a:srgbClr val="59365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DBD4C5"/>
        </a:lt1>
        <a:dk2>
          <a:srgbClr val="FFFFFF"/>
        </a:dk2>
        <a:lt2>
          <a:srgbClr val="323232"/>
        </a:lt2>
        <a:accent1>
          <a:srgbClr val="A78F91"/>
        </a:accent1>
        <a:accent2>
          <a:srgbClr val="B55341"/>
        </a:accent2>
        <a:accent3>
          <a:srgbClr val="EAE6DF"/>
        </a:accent3>
        <a:accent4>
          <a:srgbClr val="000000"/>
        </a:accent4>
        <a:accent5>
          <a:srgbClr val="D0C6C7"/>
        </a:accent5>
        <a:accent6>
          <a:srgbClr val="A44A3A"/>
        </a:accent6>
        <a:hlink>
          <a:srgbClr val="5D87A1"/>
        </a:hlink>
        <a:folHlink>
          <a:srgbClr val="9098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DBD4C5"/>
        </a:lt1>
        <a:dk2>
          <a:srgbClr val="FFFFFF"/>
        </a:dk2>
        <a:lt2>
          <a:srgbClr val="ED6F1E"/>
        </a:lt2>
        <a:accent1>
          <a:srgbClr val="A78F91"/>
        </a:accent1>
        <a:accent2>
          <a:srgbClr val="B55341"/>
        </a:accent2>
        <a:accent3>
          <a:srgbClr val="EAE6DF"/>
        </a:accent3>
        <a:accent4>
          <a:srgbClr val="000000"/>
        </a:accent4>
        <a:accent5>
          <a:srgbClr val="D0C6C7"/>
        </a:accent5>
        <a:accent6>
          <a:srgbClr val="A44A3A"/>
        </a:accent6>
        <a:hlink>
          <a:srgbClr val="5D87A1"/>
        </a:hlink>
        <a:folHlink>
          <a:srgbClr val="9098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DBD4C5"/>
        </a:lt1>
        <a:dk2>
          <a:srgbClr val="FFFFFF"/>
        </a:dk2>
        <a:lt2>
          <a:srgbClr val="ED6F1E"/>
        </a:lt2>
        <a:accent1>
          <a:srgbClr val="A78F91"/>
        </a:accent1>
        <a:accent2>
          <a:srgbClr val="B55341"/>
        </a:accent2>
        <a:accent3>
          <a:srgbClr val="EAE6DF"/>
        </a:accent3>
        <a:accent4>
          <a:srgbClr val="000000"/>
        </a:accent4>
        <a:accent5>
          <a:srgbClr val="D0C6C7"/>
        </a:accent5>
        <a:accent6>
          <a:srgbClr val="A44A3A"/>
        </a:accent6>
        <a:hlink>
          <a:srgbClr val="5D87A1"/>
        </a:hlink>
        <a:folHlink>
          <a:srgbClr val="9EA37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-CLA-PowerPoint HD.potx" id="{D1D89843-4F8B-4016-BEC1-1CF189D2BF32}" vid="{C7F52575-3C83-4FBB-AB3C-73AC51FB1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324</Words>
  <Application>Microsoft Office PowerPoint</Application>
  <PresentationFormat>On-screen Show (16:9)</PresentationFormat>
  <Paragraphs>66</Paragraphs>
  <Slides>20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Narrow</vt:lpstr>
      <vt:lpstr>Calibri</vt:lpstr>
      <vt:lpstr>Times New Roman</vt:lpstr>
      <vt:lpstr>1-CLA-PowerPoint HD</vt:lpstr>
      <vt:lpstr>Worksheet</vt:lpstr>
      <vt:lpstr>Chart</vt:lpstr>
      <vt:lpstr>2019 Financial Condition of  Minnesota’s Nursing Facilities  </vt:lpstr>
      <vt:lpstr>Survey Process</vt:lpstr>
      <vt:lpstr>Ratios Calculated</vt:lpstr>
      <vt:lpstr>Percent Days by Payor</vt:lpstr>
      <vt:lpstr>Percent Days by Payor Comparison</vt:lpstr>
      <vt:lpstr>Percent Revenue by Payor</vt:lpstr>
      <vt:lpstr>Percent Revenue by Payor Comparison</vt:lpstr>
      <vt:lpstr>Revenue Per Day by Payor</vt:lpstr>
      <vt:lpstr>Revenue Per Day by Payor Comparison</vt:lpstr>
      <vt:lpstr>Occupancy Percentage</vt:lpstr>
      <vt:lpstr>Operating Margin</vt:lpstr>
      <vt:lpstr>Operating Margin</vt:lpstr>
      <vt:lpstr>Annual Change in Total Expenses &amp; Resident Revenue Per Resident Day</vt:lpstr>
      <vt:lpstr>Net Margin</vt:lpstr>
      <vt:lpstr>Net Margin</vt:lpstr>
      <vt:lpstr>EBIDA</vt:lpstr>
      <vt:lpstr>Days Cash on Hand</vt:lpstr>
      <vt:lpstr>Total Days Revenue in A/R</vt:lpstr>
      <vt:lpstr>Debt Service Coverage Ratio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Financial Condition of  Minnesota’s Nursing Facilities</dc:title>
  <dc:creator>Jeff Bostic</dc:creator>
  <cp:lastModifiedBy>Jeff Bostic</cp:lastModifiedBy>
  <cp:revision>2</cp:revision>
  <dcterms:modified xsi:type="dcterms:W3CDTF">2020-08-11T14:53:06Z</dcterms:modified>
</cp:coreProperties>
</file>