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5"/>
  </p:sldMasterIdLst>
  <p:notesMasterIdLst>
    <p:notesMasterId r:id="rId31"/>
  </p:notesMasterIdLst>
  <p:handoutMasterIdLst>
    <p:handoutMasterId r:id="rId32"/>
  </p:handoutMasterIdLst>
  <p:sldIdLst>
    <p:sldId id="396" r:id="rId6"/>
    <p:sldId id="502" r:id="rId7"/>
    <p:sldId id="501" r:id="rId8"/>
    <p:sldId id="508" r:id="rId9"/>
    <p:sldId id="509" r:id="rId10"/>
    <p:sldId id="500" r:id="rId11"/>
    <p:sldId id="503" r:id="rId12"/>
    <p:sldId id="511" r:id="rId13"/>
    <p:sldId id="510" r:id="rId14"/>
    <p:sldId id="498" r:id="rId15"/>
    <p:sldId id="504" r:id="rId16"/>
    <p:sldId id="505" r:id="rId17"/>
    <p:sldId id="506" r:id="rId18"/>
    <p:sldId id="507" r:id="rId19"/>
    <p:sldId id="489" r:id="rId20"/>
    <p:sldId id="490" r:id="rId21"/>
    <p:sldId id="491" r:id="rId22"/>
    <p:sldId id="492" r:id="rId23"/>
    <p:sldId id="493" r:id="rId24"/>
    <p:sldId id="494" r:id="rId25"/>
    <p:sldId id="495" r:id="rId26"/>
    <p:sldId id="496" r:id="rId27"/>
    <p:sldId id="497" r:id="rId28"/>
    <p:sldId id="499" r:id="rId29"/>
    <p:sldId id="480"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865"/>
    <a:srgbClr val="78BE21"/>
    <a:srgbClr val="0D0D0D"/>
    <a:srgbClr val="E8E8E8"/>
    <a:srgbClr val="B20738"/>
    <a:srgbClr val="00A3E2"/>
    <a:srgbClr val="2C2C2C"/>
    <a:srgbClr val="F5F5F5"/>
    <a:srgbClr val="38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89889" autoAdjust="0"/>
  </p:normalViewPr>
  <p:slideViewPr>
    <p:cSldViewPr snapToGrid="0">
      <p:cViewPr varScale="1">
        <p:scale>
          <a:sx n="72" d="100"/>
          <a:sy n="72" d="100"/>
        </p:scale>
        <p:origin x="618" y="66"/>
      </p:cViewPr>
      <p:guideLst/>
    </p:cSldViewPr>
  </p:slideViewPr>
  <p:outlineViewPr>
    <p:cViewPr>
      <p:scale>
        <a:sx n="33" d="100"/>
        <a:sy n="33" d="100"/>
      </p:scale>
      <p:origin x="0" y="-2028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0" d="100"/>
          <a:sy n="90" d="100"/>
        </p:scale>
        <p:origin x="260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NeueHaasGroteskText Std" panose="020B0504020202020204" pitchFamily="34" charset="0"/>
              </a:rPr>
              <a:t>10/2/2018</a:t>
            </a:fld>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NeueHaasGroteskText Std" panose="020B0504020202020204" pitchFamily="34" charset="0"/>
              </a:defRPr>
            </a:lvl1pPr>
          </a:lstStyle>
          <a:p>
            <a:fld id="{A50CD39D-89B0-4C68-805A-35C75A7C20C8}" type="datetimeFigureOut">
              <a:rPr lang="en-US" smtClean="0"/>
              <a:pPr/>
              <a:t>10/2/2018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95935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10/2/2018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10/2/2018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2377" y="1776213"/>
            <a:ext cx="5447246" cy="778956"/>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553" y="5964408"/>
            <a:ext cx="2968836" cy="424119"/>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7888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10/2/2018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10/2/2018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10/2/2018</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10/2/2018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10/2/2018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10/2/2018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10/2/2018</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10/2/2018</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10/2/2018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10/2/2018</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10/2/2018</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278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10/2/2018</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60824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10/2/2018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23646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10/2/2018</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3256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10/2/2018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2069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10/2/2018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4532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10/2/2018</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2812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10/2/2018</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10/2/2018</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10/2/2018</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10/2/2018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10/2/2018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196932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10/2/2018</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3402845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10/2/2018</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10/2/2018</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7644732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88211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10/2/2018</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555963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10/2/2018</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10/2/2018</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8" r:id="rId1"/>
    <p:sldLayoutId id="2147483799" r:id="rId2"/>
    <p:sldLayoutId id="2147483787" r:id="rId3"/>
    <p:sldLayoutId id="2147483795" r:id="rId4"/>
    <p:sldLayoutId id="2147483711" r:id="rId5"/>
    <p:sldLayoutId id="2147483712" r:id="rId6"/>
    <p:sldLayoutId id="2147483790" r:id="rId7"/>
    <p:sldLayoutId id="2147483789" r:id="rId8"/>
    <p:sldLayoutId id="2147483714" r:id="rId9"/>
    <p:sldLayoutId id="2147483738" r:id="rId10"/>
    <p:sldLayoutId id="2147483739" r:id="rId11"/>
    <p:sldLayoutId id="2147483780" r:id="rId12"/>
    <p:sldLayoutId id="2147483773" r:id="rId13"/>
    <p:sldLayoutId id="2147483800" r:id="rId14"/>
    <p:sldLayoutId id="2147483688" r:id="rId15"/>
    <p:sldLayoutId id="2147483801" r:id="rId16"/>
    <p:sldLayoutId id="2147483802" r:id="rId17"/>
    <p:sldLayoutId id="2147483803" r:id="rId18"/>
    <p:sldLayoutId id="2147483744" r:id="rId19"/>
    <p:sldLayoutId id="2147483793" r:id="rId20"/>
    <p:sldLayoutId id="2147483772" r:id="rId21"/>
    <p:sldLayoutId id="2147483767" r:id="rId22"/>
    <p:sldLayoutId id="2147483769" r:id="rId23"/>
    <p:sldLayoutId id="2147483771" r:id="rId24"/>
    <p:sldLayoutId id="2147483770" r:id="rId25"/>
    <p:sldLayoutId id="2147483732" r:id="rId26"/>
    <p:sldLayoutId id="2147483794" r:id="rId27"/>
    <p:sldLayoutId id="2147483733" r:id="rId28"/>
    <p:sldLayoutId id="2147483747" r:id="rId29"/>
    <p:sldLayoutId id="2147483818" r:id="rId30"/>
    <p:sldLayoutId id="2147483805" r:id="rId31"/>
    <p:sldLayoutId id="2147483806" r:id="rId32"/>
    <p:sldLayoutId id="2147483750" r:id="rId33"/>
    <p:sldLayoutId id="2147483765" r:id="rId34"/>
    <p:sldLayoutId id="2147483781" r:id="rId35"/>
    <p:sldLayoutId id="2147483809" r:id="rId36"/>
    <p:sldLayoutId id="2147483808" r:id="rId37"/>
    <p:sldLayoutId id="2147483807" r:id="rId38"/>
    <p:sldLayoutId id="2147483819" r:id="rId39"/>
    <p:sldLayoutId id="2147483754" r:id="rId40"/>
    <p:sldLayoutId id="2147483755" r:id="rId41"/>
    <p:sldLayoutId id="2147483759" r:id="rId42"/>
    <p:sldLayoutId id="2147483753" r:id="rId43"/>
    <p:sldLayoutId id="2147483763" r:id="rId44"/>
    <p:sldLayoutId id="2147483762" r:id="rId45"/>
    <p:sldLayoutId id="2147483758" r:id="rId46"/>
    <p:sldLayoutId id="2147483756" r:id="rId47"/>
    <p:sldLayoutId id="2147483798" r:id="rId48"/>
    <p:sldLayoutId id="2147483797" r:id="rId4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ina.jau@state.mn.us"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www.health.state.mn.us/divs/orhpc/funding/index.html" TargetMode="External"/><Relationship Id="rId2" Type="http://schemas.openxmlformats.org/officeDocument/2006/relationships/hyperlink" Target="http://www.health.state.mn.us/divs/orhpc/funding/grants/pdf/2019hcbs.pdf"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www.health.state.mn.us/divs/orhpc/funding/grants/pdf/2018hcbsresource.pdf"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477837"/>
            <a:ext cx="12192000" cy="1295182"/>
          </a:xfrm>
        </p:spPr>
        <p:txBody>
          <a:bodyPr/>
          <a:lstStyle/>
          <a:p>
            <a:r>
              <a:rPr lang="en-US" dirty="0"/>
              <a:t>How to Apply for a 2019 HCBS (Home and Community-Based Services) Employee Scholarship Grant </a:t>
            </a:r>
          </a:p>
        </p:txBody>
      </p:sp>
      <p:sp>
        <p:nvSpPr>
          <p:cNvPr id="3" name="Text Placeholder 2"/>
          <p:cNvSpPr>
            <a:spLocks noGrp="1"/>
          </p:cNvSpPr>
          <p:nvPr>
            <p:ph type="body" sz="quarter" idx="14"/>
          </p:nvPr>
        </p:nvSpPr>
        <p:spPr/>
        <p:txBody>
          <a:bodyPr>
            <a:normAutofit/>
          </a:bodyPr>
          <a:lstStyle/>
          <a:p>
            <a:pPr>
              <a:spcBef>
                <a:spcPts val="0"/>
              </a:spcBef>
            </a:pPr>
            <a:r>
              <a:rPr lang="en-US" dirty="0"/>
              <a:t>Lina Jau, Grant Manager  </a:t>
            </a:r>
            <a:r>
              <a:rPr lang="en-US" dirty="0">
                <a:hlinkClick r:id="rId3"/>
              </a:rPr>
              <a:t>lina.jau@state.mn.us</a:t>
            </a:r>
            <a:r>
              <a:rPr lang="en-US" dirty="0"/>
              <a:t>  651-201-3809</a:t>
            </a:r>
          </a:p>
          <a:p>
            <a:pPr>
              <a:spcBef>
                <a:spcPts val="0"/>
              </a:spcBef>
            </a:pPr>
            <a:r>
              <a:rPr lang="en-US" dirty="0">
                <a:solidFill>
                  <a:schemeClr val="accent1"/>
                </a:solidFill>
              </a:rPr>
              <a:t>Craig Baarson, Reimbursement Fiscal Analyst</a:t>
            </a:r>
          </a:p>
        </p:txBody>
      </p:sp>
      <p:pic>
        <p:nvPicPr>
          <p:cNvPr id="5" name="Picture Placeholder 4" descr="Puzzle pieces"/>
          <p:cNvPicPr>
            <a:picLocks noGrp="1" noChangeAspect="1"/>
          </p:cNvPicPr>
          <p:nvPr>
            <p:ph type="pic" sz="quarter" idx="17"/>
          </p:nvPr>
        </p:nvPicPr>
        <p:blipFill rotWithShape="1">
          <a:blip r:embed="rId4">
            <a:extLst>
              <a:ext uri="{28A0092B-C50C-407E-A947-70E740481C1C}">
                <a14:useLocalDpi xmlns:a14="http://schemas.microsoft.com/office/drawing/2010/main" val="0"/>
              </a:ext>
            </a:extLst>
          </a:blip>
          <a:srcRect t="44010" b="14232"/>
          <a:stretch/>
        </p:blipFill>
        <p:spPr/>
      </p:pic>
    </p:spTree>
    <p:extLst>
      <p:ext uri="{BB962C8B-B14F-4D97-AF65-F5344CB8AC3E}">
        <p14:creationId xmlns:p14="http://schemas.microsoft.com/office/powerpoint/2010/main" val="1665486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u="sng" dirty="0"/>
              <a:t>GOALS</a:t>
            </a:r>
          </a:p>
        </p:txBody>
      </p:sp>
      <p:sp>
        <p:nvSpPr>
          <p:cNvPr id="3" name="Content Placeholder 2"/>
          <p:cNvSpPr>
            <a:spLocks noGrp="1"/>
          </p:cNvSpPr>
          <p:nvPr>
            <p:ph sz="quarter" idx="10"/>
          </p:nvPr>
        </p:nvSpPr>
        <p:spPr/>
        <p:txBody>
          <a:bodyPr>
            <a:normAutofit/>
          </a:bodyPr>
          <a:lstStyle/>
          <a:p>
            <a:pPr marL="0" indent="0">
              <a:buNone/>
            </a:pPr>
            <a:r>
              <a:rPr lang="en-US" sz="3600" dirty="0"/>
              <a:t>The goal of the HCBS Employee Scholarship Grant Program is to assist qualified HCBS providers fund employee scholarships for education and training in nursing and other health care field.  </a:t>
            </a:r>
          </a:p>
          <a:p>
            <a:pPr marL="0" indent="0">
              <a:buNone/>
            </a:pPr>
            <a:endParaRPr lang="en-US" sz="3600" dirty="0"/>
          </a:p>
          <a:p>
            <a:pPr marL="0" indent="0">
              <a:buNone/>
            </a:pPr>
            <a:r>
              <a:rPr lang="en-US" sz="3600" dirty="0"/>
              <a:t>The goal of today’s webinar is to help you with your grant application</a:t>
            </a:r>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a:t>
            </a:fld>
            <a:endParaRPr lang="en-US" dirty="0"/>
          </a:p>
        </p:txBody>
      </p:sp>
    </p:spTree>
    <p:extLst>
      <p:ext uri="{BB962C8B-B14F-4D97-AF65-F5344CB8AC3E}">
        <p14:creationId xmlns:p14="http://schemas.microsoft.com/office/powerpoint/2010/main" val="2422276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u="sng" dirty="0"/>
              <a:t>AGENDA</a:t>
            </a:r>
          </a:p>
        </p:txBody>
      </p:sp>
      <p:sp>
        <p:nvSpPr>
          <p:cNvPr id="3" name="Content Placeholder 2"/>
          <p:cNvSpPr>
            <a:spLocks noGrp="1"/>
          </p:cNvSpPr>
          <p:nvPr>
            <p:ph sz="quarter" idx="10"/>
          </p:nvPr>
        </p:nvSpPr>
        <p:spPr>
          <a:xfrm>
            <a:off x="351692" y="1469292"/>
            <a:ext cx="10886831" cy="4970585"/>
          </a:xfrm>
        </p:spPr>
        <p:txBody>
          <a:bodyPr>
            <a:normAutofit fontScale="55000" lnSpcReduction="20000"/>
          </a:bodyPr>
          <a:lstStyle/>
          <a:p>
            <a:pPr marL="0" indent="0">
              <a:buNone/>
            </a:pPr>
            <a:r>
              <a:rPr lang="en-US" sz="5000" dirty="0"/>
              <a:t>1. Some general information </a:t>
            </a:r>
          </a:p>
          <a:p>
            <a:pPr marL="0" indent="0">
              <a:buNone/>
            </a:pPr>
            <a:r>
              <a:rPr lang="en-US" sz="5000" dirty="0"/>
              <a:t>2. Who/what are the eligible…</a:t>
            </a:r>
          </a:p>
          <a:p>
            <a:pPr lvl="1"/>
            <a:r>
              <a:rPr lang="en-US" sz="4600" dirty="0"/>
              <a:t>grant applicants?</a:t>
            </a:r>
          </a:p>
          <a:p>
            <a:pPr lvl="1"/>
            <a:r>
              <a:rPr lang="en-US" sz="4600" dirty="0"/>
              <a:t>scholarship recipients?</a:t>
            </a:r>
          </a:p>
          <a:p>
            <a:pPr lvl="1"/>
            <a:r>
              <a:rPr lang="en-US" sz="4600" dirty="0"/>
              <a:t>types of education?</a:t>
            </a:r>
          </a:p>
          <a:p>
            <a:pPr lvl="1"/>
            <a:r>
              <a:rPr lang="en-US" sz="4600" dirty="0"/>
              <a:t>education costs?</a:t>
            </a:r>
          </a:p>
          <a:p>
            <a:pPr marL="0" indent="0">
              <a:buNone/>
            </a:pPr>
            <a:r>
              <a:rPr lang="en-US" sz="5000" dirty="0"/>
              <a:t>3. Criteria for funding – how applicants selected for grant awards</a:t>
            </a:r>
          </a:p>
          <a:p>
            <a:pPr marL="0" indent="0">
              <a:buNone/>
            </a:pPr>
            <a:r>
              <a:rPr lang="en-US" sz="5000" dirty="0"/>
              <a:t>4. Budget examples</a:t>
            </a:r>
          </a:p>
          <a:p>
            <a:pPr marL="0" indent="0">
              <a:buNone/>
            </a:pPr>
            <a:r>
              <a:rPr lang="en-US" sz="5000" dirty="0"/>
              <a:t>5. Questions &amp;  Answers</a:t>
            </a:r>
          </a:p>
          <a:p>
            <a:endParaRPr lang="en-US" sz="5000" dirty="0"/>
          </a:p>
          <a:p>
            <a:pPr marL="457200" indent="-457200">
              <a:buAutoNum type="arabicPeriod"/>
            </a:pPr>
            <a:endParaRPr lang="en-US" sz="4400"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3</a:t>
            </a:fld>
            <a:endParaRPr lang="en-US" dirty="0"/>
          </a:p>
        </p:txBody>
      </p:sp>
    </p:spTree>
    <p:extLst>
      <p:ext uri="{BB962C8B-B14F-4D97-AF65-F5344CB8AC3E}">
        <p14:creationId xmlns:p14="http://schemas.microsoft.com/office/powerpoint/2010/main" val="1625454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Link to download the request for proposals (RFP)</a:t>
            </a:r>
          </a:p>
        </p:txBody>
      </p:sp>
      <p:sp>
        <p:nvSpPr>
          <p:cNvPr id="3" name="Content Placeholder 2"/>
          <p:cNvSpPr>
            <a:spLocks noGrp="1"/>
          </p:cNvSpPr>
          <p:nvPr>
            <p:ph sz="quarter" idx="10"/>
          </p:nvPr>
        </p:nvSpPr>
        <p:spPr>
          <a:xfrm>
            <a:off x="409574" y="1366345"/>
            <a:ext cx="11401425" cy="4672505"/>
          </a:xfrm>
        </p:spPr>
        <p:txBody>
          <a:bodyPr>
            <a:noAutofit/>
          </a:bodyPr>
          <a:lstStyle/>
          <a:p>
            <a:pPr marL="0" indent="0">
              <a:buNone/>
            </a:pPr>
            <a:r>
              <a:rPr lang="en-US" sz="2800" dirty="0"/>
              <a:t>The RFP/grant application document can be downloaded from this link – </a:t>
            </a:r>
          </a:p>
          <a:p>
            <a:pPr marL="0" indent="0">
              <a:buNone/>
            </a:pPr>
            <a:r>
              <a:rPr lang="en-US" sz="2800" dirty="0">
                <a:hlinkClick r:id="rId2"/>
              </a:rPr>
              <a:t>http://www.health.state.mn.us/divs/orhpc/funding/grants/pdf/2019hcbs.pdf</a:t>
            </a:r>
            <a:endParaRPr lang="en-US" sz="2800" dirty="0"/>
          </a:p>
          <a:p>
            <a:pPr marL="0" indent="0">
              <a:buNone/>
            </a:pPr>
            <a:endParaRPr lang="en-US" sz="2800" dirty="0"/>
          </a:p>
          <a:p>
            <a:pPr marL="0" indent="0">
              <a:buNone/>
            </a:pPr>
            <a:r>
              <a:rPr lang="en-US" sz="2800" dirty="0"/>
              <a:t>Additional information such as past grantees and the number of previous awards can be found on Office of Rural Health website – </a:t>
            </a:r>
          </a:p>
          <a:p>
            <a:pPr marL="0" indent="0">
              <a:buNone/>
            </a:pPr>
            <a:r>
              <a:rPr lang="en-US" sz="2800" dirty="0">
                <a:hlinkClick r:id="rId3"/>
              </a:rPr>
              <a:t>http://www.health.state.mn.us/divs/orhpc/funding/index.html</a:t>
            </a:r>
            <a:endParaRPr lang="en-US" sz="2800" dirty="0"/>
          </a:p>
          <a:p>
            <a:pPr marL="0" indent="0">
              <a:buNone/>
            </a:pPr>
            <a:r>
              <a:rPr lang="en-US" sz="2800" dirty="0"/>
              <a:t>When you get to the page, click on the HCBS Employee Scholarship Grant Program.  </a:t>
            </a:r>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4</a:t>
            </a:fld>
            <a:endParaRPr lang="en-US" dirty="0"/>
          </a:p>
        </p:txBody>
      </p:sp>
    </p:spTree>
    <p:extLst>
      <p:ext uri="{BB962C8B-B14F-4D97-AF65-F5344CB8AC3E}">
        <p14:creationId xmlns:p14="http://schemas.microsoft.com/office/powerpoint/2010/main" val="369453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Amount of funding available and grant requests limits</a:t>
            </a:r>
          </a:p>
        </p:txBody>
      </p:sp>
      <p:sp>
        <p:nvSpPr>
          <p:cNvPr id="3" name="Content Placeholder 2"/>
          <p:cNvSpPr>
            <a:spLocks noGrp="1"/>
          </p:cNvSpPr>
          <p:nvPr>
            <p:ph sz="quarter" idx="10"/>
          </p:nvPr>
        </p:nvSpPr>
        <p:spPr>
          <a:xfrm>
            <a:off x="666750" y="1066800"/>
            <a:ext cx="10896600" cy="5429249"/>
          </a:xfrm>
        </p:spPr>
        <p:txBody>
          <a:bodyPr>
            <a:normAutofit/>
          </a:bodyPr>
          <a:lstStyle/>
          <a:p>
            <a:pPr marL="0" indent="0">
              <a:buNone/>
            </a:pPr>
            <a:r>
              <a:rPr lang="en-US" dirty="0"/>
              <a:t>Total amount of grant funds available:  $1.45M</a:t>
            </a:r>
          </a:p>
          <a:p>
            <a:pPr marL="0" indent="0">
              <a:buNone/>
            </a:pPr>
            <a:r>
              <a:rPr lang="en-US" dirty="0"/>
              <a:t>Expected number of grant awards this year:  30</a:t>
            </a:r>
          </a:p>
          <a:p>
            <a:r>
              <a:rPr lang="en-US" dirty="0"/>
              <a:t>If your organization has more than 200 eligible employees, you may request up to $90,000 for the 2-year grant cycle.</a:t>
            </a:r>
          </a:p>
          <a:p>
            <a:r>
              <a:rPr lang="en-US" dirty="0"/>
              <a:t>If you have less than 200 eligible employees, you may request no more than $70,000.  </a:t>
            </a:r>
          </a:p>
          <a:p>
            <a:r>
              <a:rPr lang="en-US" dirty="0"/>
              <a:t>Minimum award amount is $20,000.</a:t>
            </a:r>
          </a:p>
          <a:p>
            <a:pPr marL="0" indent="0">
              <a:buNone/>
            </a:pPr>
            <a:r>
              <a:rPr lang="en-US" sz="2000" i="1" dirty="0"/>
              <a:t>Because this is a competitive RFP, the amount that you will get awarded, if at all, will depend on a number of factors such as the competition and the quality of the grant applications received. More on how grants are selected can be found on Pages 3 and 4 of the RFP.</a:t>
            </a:r>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5</a:t>
            </a:fld>
            <a:endParaRPr lang="en-US" dirty="0"/>
          </a:p>
        </p:txBody>
      </p:sp>
    </p:spTree>
    <p:extLst>
      <p:ext uri="{BB962C8B-B14F-4D97-AF65-F5344CB8AC3E}">
        <p14:creationId xmlns:p14="http://schemas.microsoft.com/office/powerpoint/2010/main" val="3354243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723" y="152400"/>
            <a:ext cx="11676185" cy="914400"/>
          </a:xfrm>
        </p:spPr>
        <p:txBody>
          <a:bodyPr>
            <a:normAutofit fontScale="90000"/>
          </a:bodyPr>
          <a:lstStyle/>
          <a:p>
            <a:pPr algn="ctr"/>
            <a:br>
              <a:rPr lang="en-US" dirty="0"/>
            </a:br>
            <a:r>
              <a:rPr lang="en-US" sz="4000" b="1" dirty="0"/>
              <a:t>Is your organization or business eligible to apply for a grant?</a:t>
            </a:r>
            <a:br>
              <a:rPr lang="en-US" b="1" dirty="0"/>
            </a:br>
            <a:endParaRPr lang="en-US" b="1" dirty="0"/>
          </a:p>
        </p:txBody>
      </p:sp>
      <p:sp>
        <p:nvSpPr>
          <p:cNvPr id="3" name="Content Placeholder 2"/>
          <p:cNvSpPr>
            <a:spLocks noGrp="1"/>
          </p:cNvSpPr>
          <p:nvPr>
            <p:ph sz="quarter" idx="10"/>
          </p:nvPr>
        </p:nvSpPr>
        <p:spPr>
          <a:xfrm>
            <a:off x="539262" y="1234831"/>
            <a:ext cx="11168184" cy="5121519"/>
          </a:xfrm>
        </p:spPr>
        <p:txBody>
          <a:bodyPr>
            <a:normAutofit fontScale="92500" lnSpcReduction="10000"/>
          </a:bodyPr>
          <a:lstStyle/>
          <a:p>
            <a:pPr marL="0" indent="0">
              <a:buNone/>
            </a:pPr>
            <a:r>
              <a:rPr lang="en-US" sz="2800" i="1" dirty="0"/>
              <a:t>The questions in the table on Page 7 of the RFP (application) should determine if you are eligible to apply.</a:t>
            </a:r>
          </a:p>
          <a:p>
            <a:pPr marL="0" indent="0">
              <a:buNone/>
            </a:pPr>
            <a:r>
              <a:rPr lang="en-US" sz="3200" u="sng" dirty="0"/>
              <a:t>Your organization or business is eligible to apply if it…</a:t>
            </a:r>
          </a:p>
          <a:p>
            <a:pPr marL="0" indent="0">
              <a:buNone/>
            </a:pPr>
            <a:r>
              <a:rPr lang="en-US" sz="3200" dirty="0"/>
              <a:t>is licensed as a - </a:t>
            </a:r>
          </a:p>
          <a:p>
            <a:pPr marL="0" indent="0">
              <a:buNone/>
            </a:pPr>
            <a:r>
              <a:rPr lang="en-US" sz="3200" dirty="0"/>
              <a:t>	1) Home Care, </a:t>
            </a:r>
          </a:p>
          <a:p>
            <a:pPr marL="0" indent="0">
              <a:buNone/>
            </a:pPr>
            <a:r>
              <a:rPr lang="en-US" sz="3200" dirty="0"/>
              <a:t>	2) Assisted Living or </a:t>
            </a:r>
          </a:p>
          <a:p>
            <a:pPr marL="0" indent="0">
              <a:buNone/>
            </a:pPr>
            <a:r>
              <a:rPr lang="en-US" sz="3200" dirty="0"/>
              <a:t>	3) Adult Day Care</a:t>
            </a:r>
          </a:p>
          <a:p>
            <a:pPr marL="0" indent="0">
              <a:buNone/>
            </a:pPr>
            <a:r>
              <a:rPr lang="en-US" sz="3200" dirty="0"/>
              <a:t>and, it primarily serves people who are 65 years of age or older</a:t>
            </a:r>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6</a:t>
            </a:fld>
            <a:endParaRPr lang="en-US" dirty="0"/>
          </a:p>
        </p:txBody>
      </p:sp>
    </p:spTree>
    <p:extLst>
      <p:ext uri="{BB962C8B-B14F-4D97-AF65-F5344CB8AC3E}">
        <p14:creationId xmlns:p14="http://schemas.microsoft.com/office/powerpoint/2010/main" val="1277358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07" y="152399"/>
            <a:ext cx="11738707" cy="1559169"/>
          </a:xfrm>
        </p:spPr>
        <p:txBody>
          <a:bodyPr>
            <a:normAutofit fontScale="90000"/>
          </a:bodyPr>
          <a:lstStyle/>
          <a:p>
            <a:pPr algn="ctr"/>
            <a:br>
              <a:rPr lang="en-US" dirty="0"/>
            </a:br>
            <a:br>
              <a:rPr lang="en-US" dirty="0"/>
            </a:br>
            <a:r>
              <a:rPr lang="en-US" sz="4900" b="1" dirty="0"/>
              <a:t>Which of your employees can be given a scholarship?</a:t>
            </a:r>
            <a:br>
              <a:rPr lang="en-US" sz="4900" dirty="0"/>
            </a:br>
            <a:endParaRPr lang="en-US" sz="4900" dirty="0"/>
          </a:p>
        </p:txBody>
      </p:sp>
      <p:sp>
        <p:nvSpPr>
          <p:cNvPr id="3" name="Content Placeholder 2"/>
          <p:cNvSpPr>
            <a:spLocks noGrp="1"/>
          </p:cNvSpPr>
          <p:nvPr>
            <p:ph sz="quarter" idx="10"/>
          </p:nvPr>
        </p:nvSpPr>
        <p:spPr>
          <a:xfrm>
            <a:off x="838200" y="2085975"/>
            <a:ext cx="10515600" cy="4068763"/>
          </a:xfrm>
        </p:spPr>
        <p:txBody>
          <a:bodyPr>
            <a:normAutofit/>
          </a:bodyPr>
          <a:lstStyle/>
          <a:p>
            <a:pPr marL="0" indent="0">
              <a:buNone/>
            </a:pPr>
            <a:endParaRPr lang="en-US" sz="4000" dirty="0"/>
          </a:p>
          <a:p>
            <a:pPr marL="0" indent="0">
              <a:buNone/>
            </a:pPr>
            <a:r>
              <a:rPr lang="en-US" sz="4000" dirty="0"/>
              <a:t>They must in </a:t>
            </a:r>
            <a:r>
              <a:rPr lang="en-US" sz="4000" b="1" dirty="0"/>
              <a:t>caregiving roles </a:t>
            </a:r>
            <a:r>
              <a:rPr lang="en-US" sz="4000" dirty="0"/>
              <a:t>AND </a:t>
            </a:r>
            <a:r>
              <a:rPr lang="en-US" sz="4000" b="1" dirty="0"/>
              <a:t>work an average of 16 hours per week.</a:t>
            </a:r>
          </a:p>
          <a:p>
            <a:endParaRPr lang="en-US" sz="3600"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7</a:t>
            </a:fld>
            <a:endParaRPr lang="en-US" dirty="0"/>
          </a:p>
        </p:txBody>
      </p:sp>
    </p:spTree>
    <p:extLst>
      <p:ext uri="{BB962C8B-B14F-4D97-AF65-F5344CB8AC3E}">
        <p14:creationId xmlns:p14="http://schemas.microsoft.com/office/powerpoint/2010/main" val="2979863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Scholarship funds must be used to pay for:</a:t>
            </a:r>
          </a:p>
        </p:txBody>
      </p:sp>
      <p:sp>
        <p:nvSpPr>
          <p:cNvPr id="3" name="Content Placeholder 2"/>
          <p:cNvSpPr>
            <a:spLocks noGrp="1"/>
          </p:cNvSpPr>
          <p:nvPr>
            <p:ph sz="quarter" idx="10"/>
          </p:nvPr>
        </p:nvSpPr>
        <p:spPr/>
        <p:txBody>
          <a:bodyPr/>
          <a:lstStyle/>
          <a:p>
            <a:r>
              <a:rPr lang="en-US" sz="3200" b="1" dirty="0">
                <a:solidFill>
                  <a:schemeClr val="tx2">
                    <a:lumMod val="50000"/>
                  </a:schemeClr>
                </a:solidFill>
                <a:latin typeface="Calibri" panose="020F0502020204030204" pitchFamily="34" charset="0"/>
                <a:ea typeface="Times New Roman" panose="02020603050405020304" pitchFamily="18" charset="0"/>
                <a:cs typeface="Times New Roman" panose="02020603050405020304" pitchFamily="18" charset="0"/>
              </a:rPr>
              <a:t>Employees’ tuition for courses </a:t>
            </a:r>
            <a:r>
              <a:rPr lang="en-US" sz="3200" dirty="0">
                <a:solidFill>
                  <a:schemeClr val="tx2">
                    <a:lumMod val="50000"/>
                  </a:schemeClr>
                </a:solidFill>
                <a:latin typeface="Calibri" panose="020F0502020204030204" pitchFamily="34" charset="0"/>
                <a:ea typeface="Times New Roman" panose="02020603050405020304" pitchFamily="18" charset="0"/>
                <a:cs typeface="Times New Roman" panose="02020603050405020304" pitchFamily="18" charset="0"/>
              </a:rPr>
              <a:t>– the courses may lead to a degree or certificate or they may be a one-time skill enhancement course</a:t>
            </a:r>
          </a:p>
          <a:p>
            <a:r>
              <a:rPr lang="en-US" sz="3200" b="1" dirty="0">
                <a:solidFill>
                  <a:schemeClr val="tx2">
                    <a:lumMod val="50000"/>
                  </a:schemeClr>
                </a:solidFill>
                <a:latin typeface="Calibri" panose="020F0502020204030204" pitchFamily="34" charset="0"/>
                <a:ea typeface="Times New Roman" panose="02020603050405020304" pitchFamily="18" charset="0"/>
                <a:cs typeface="Times New Roman" panose="02020603050405020304" pitchFamily="18" charset="0"/>
              </a:rPr>
              <a:t>Bringing in a trainer </a:t>
            </a:r>
            <a:r>
              <a:rPr lang="en-US" sz="3200" dirty="0">
                <a:solidFill>
                  <a:schemeClr val="tx2">
                    <a:lumMod val="50000"/>
                  </a:schemeClr>
                </a:solidFill>
                <a:latin typeface="Calibri" panose="020F0502020204030204" pitchFamily="34" charset="0"/>
                <a:ea typeface="Times New Roman" panose="02020603050405020304" pitchFamily="18" charset="0"/>
                <a:cs typeface="Times New Roman" panose="02020603050405020304" pitchFamily="18" charset="0"/>
              </a:rPr>
              <a:t>to provide training for a group of scholarship-eligible employees</a:t>
            </a:r>
          </a:p>
          <a:p>
            <a:r>
              <a:rPr lang="en-US" sz="3200" dirty="0">
                <a:solidFill>
                  <a:schemeClr val="tx2">
                    <a:lumMod val="50000"/>
                  </a:schemeClr>
                </a:solidFill>
              </a:rPr>
              <a:t>Other expenses directly related to coursework or training such as textbooks and fees, and child care expenses and mileage reimbursement.</a:t>
            </a:r>
          </a:p>
          <a:p>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8</a:t>
            </a:fld>
            <a:endParaRPr lang="en-US" dirty="0"/>
          </a:p>
        </p:txBody>
      </p:sp>
    </p:spTree>
    <p:extLst>
      <p:ext uri="{BB962C8B-B14F-4D97-AF65-F5344CB8AC3E}">
        <p14:creationId xmlns:p14="http://schemas.microsoft.com/office/powerpoint/2010/main" val="1168507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11353800" cy="914400"/>
          </a:xfrm>
        </p:spPr>
        <p:txBody>
          <a:bodyPr>
            <a:normAutofit/>
          </a:bodyPr>
          <a:lstStyle/>
          <a:p>
            <a:pPr algn="ctr"/>
            <a:r>
              <a:rPr lang="en-US" b="1" dirty="0"/>
              <a:t>Examples of courses or classes that are scholarship eligible</a:t>
            </a:r>
          </a:p>
        </p:txBody>
      </p:sp>
      <p:sp>
        <p:nvSpPr>
          <p:cNvPr id="3" name="Content Placeholder 2"/>
          <p:cNvSpPr>
            <a:spLocks noGrp="1"/>
          </p:cNvSpPr>
          <p:nvPr>
            <p:ph sz="quarter" idx="10"/>
          </p:nvPr>
        </p:nvSpPr>
        <p:spPr/>
        <p:txBody>
          <a:bodyPr>
            <a:normAutofit fontScale="62500" lnSpcReduction="20000"/>
          </a:bodyPr>
          <a:lstStyle/>
          <a:p>
            <a:pPr lvl="0"/>
            <a:r>
              <a:rPr lang="en-US" sz="2800" dirty="0">
                <a:solidFill>
                  <a:schemeClr val="tx2">
                    <a:lumMod val="50000"/>
                  </a:schemeClr>
                </a:solidFill>
              </a:rPr>
              <a:t>Licensed Practical Nurse (LPN)</a:t>
            </a:r>
          </a:p>
          <a:p>
            <a:pPr lvl="0"/>
            <a:r>
              <a:rPr lang="en-US" sz="2800" dirty="0">
                <a:solidFill>
                  <a:schemeClr val="tx2">
                    <a:lumMod val="50000"/>
                  </a:schemeClr>
                </a:solidFill>
              </a:rPr>
              <a:t>Certified Nursing Assistant (CNA)</a:t>
            </a:r>
          </a:p>
          <a:p>
            <a:pPr lvl="0"/>
            <a:r>
              <a:rPr lang="en-US" sz="2800" dirty="0">
                <a:solidFill>
                  <a:schemeClr val="tx2">
                    <a:lumMod val="50000"/>
                  </a:schemeClr>
                </a:solidFill>
              </a:rPr>
              <a:t>BSN in Nursing or RN</a:t>
            </a:r>
          </a:p>
          <a:p>
            <a:pPr lvl="0"/>
            <a:r>
              <a:rPr lang="en-US" sz="2800" dirty="0">
                <a:solidFill>
                  <a:schemeClr val="tx2">
                    <a:lumMod val="50000"/>
                  </a:schemeClr>
                </a:solidFill>
              </a:rPr>
              <a:t>Bachelor of Social Work</a:t>
            </a:r>
          </a:p>
          <a:p>
            <a:pPr lvl="0"/>
            <a:r>
              <a:rPr lang="en-US" sz="2800" dirty="0">
                <a:solidFill>
                  <a:schemeClr val="tx2">
                    <a:lumMod val="50000"/>
                  </a:schemeClr>
                </a:solidFill>
              </a:rPr>
              <a:t>Health Support Specialist (HSS) certification</a:t>
            </a:r>
          </a:p>
          <a:p>
            <a:pPr lvl="0"/>
            <a:r>
              <a:rPr lang="en-US" sz="2800" dirty="0">
                <a:solidFill>
                  <a:schemeClr val="tx2">
                    <a:lumMod val="50000"/>
                  </a:schemeClr>
                </a:solidFill>
              </a:rPr>
              <a:t>Physical therapy training or certificate</a:t>
            </a:r>
          </a:p>
          <a:p>
            <a:pPr lvl="0"/>
            <a:r>
              <a:rPr lang="en-US" sz="2800" dirty="0">
                <a:solidFill>
                  <a:schemeClr val="tx2">
                    <a:lumMod val="50000"/>
                  </a:schemeClr>
                </a:solidFill>
              </a:rPr>
              <a:t>Dementia care certificate</a:t>
            </a:r>
          </a:p>
          <a:p>
            <a:pPr lvl="0"/>
            <a:r>
              <a:rPr lang="en-US" sz="2800" dirty="0">
                <a:solidFill>
                  <a:schemeClr val="tx2">
                    <a:lumMod val="50000"/>
                  </a:schemeClr>
                </a:solidFill>
              </a:rPr>
              <a:t>Medication aide training</a:t>
            </a:r>
          </a:p>
          <a:p>
            <a:r>
              <a:rPr lang="en-US" sz="2800" dirty="0">
                <a:solidFill>
                  <a:schemeClr val="tx2">
                    <a:lumMod val="50000"/>
                  </a:schemeClr>
                </a:solidFill>
              </a:rPr>
              <a:t>Wound care certificate</a:t>
            </a:r>
          </a:p>
          <a:p>
            <a:r>
              <a:rPr lang="en-US" sz="2800" dirty="0">
                <a:solidFill>
                  <a:schemeClr val="tx2">
                    <a:lumMod val="50000"/>
                  </a:schemeClr>
                </a:solidFill>
              </a:rPr>
              <a:t>English as a Second Language classes</a:t>
            </a:r>
          </a:p>
          <a:p>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9</a:t>
            </a:fld>
            <a:endParaRPr lang="en-US" dirty="0"/>
          </a:p>
        </p:txBody>
      </p:sp>
    </p:spTree>
    <p:extLst>
      <p:ext uri="{BB962C8B-B14F-4D97-AF65-F5344CB8AC3E}">
        <p14:creationId xmlns:p14="http://schemas.microsoft.com/office/powerpoint/2010/main" val="1733678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262" y="351139"/>
            <a:ext cx="10814538" cy="914400"/>
          </a:xfrm>
        </p:spPr>
        <p:txBody>
          <a:bodyPr>
            <a:normAutofit fontScale="90000"/>
          </a:bodyPr>
          <a:lstStyle/>
          <a:p>
            <a:pPr algn="ctr"/>
            <a:br>
              <a:rPr lang="en-US" dirty="0"/>
            </a:br>
            <a:r>
              <a:rPr lang="en-US" sz="4000" b="1" dirty="0"/>
              <a:t>Link to educational resources for grantees and scholarship recipients</a:t>
            </a:r>
            <a:br>
              <a:rPr lang="en-US" sz="4000" dirty="0"/>
            </a:br>
            <a:endParaRPr lang="en-US" sz="4000" dirty="0"/>
          </a:p>
        </p:txBody>
      </p:sp>
      <p:sp>
        <p:nvSpPr>
          <p:cNvPr id="3" name="Content Placeholder 2"/>
          <p:cNvSpPr>
            <a:spLocks noGrp="1"/>
          </p:cNvSpPr>
          <p:nvPr>
            <p:ph sz="quarter" idx="10"/>
          </p:nvPr>
        </p:nvSpPr>
        <p:spPr/>
        <p:txBody>
          <a:bodyPr/>
          <a:lstStyle/>
          <a:p>
            <a:pPr marL="0" indent="0">
              <a:buNone/>
            </a:pPr>
            <a:endParaRPr lang="en-US" dirty="0">
              <a:hlinkClick r:id="rId2"/>
            </a:endParaRPr>
          </a:p>
          <a:p>
            <a:pPr marL="0" indent="0">
              <a:buNone/>
            </a:pPr>
            <a:endParaRPr lang="en-US" dirty="0">
              <a:hlinkClick r:id="rId2"/>
            </a:endParaRPr>
          </a:p>
          <a:p>
            <a:pPr marL="0" indent="0">
              <a:buNone/>
            </a:pPr>
            <a:r>
              <a:rPr lang="en-US" dirty="0">
                <a:hlinkClick r:id="rId2"/>
              </a:rPr>
              <a:t>http://www.health.state.mn.us/divs/orhpc/funding/grants/pdf/2018hcbsresource.pdf</a:t>
            </a:r>
            <a:endParaRPr lang="en-US" dirty="0"/>
          </a:p>
          <a:p>
            <a:pPr marL="0" indent="0">
              <a:buNone/>
            </a:pPr>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10</a:t>
            </a:fld>
            <a:endParaRPr lang="en-US" dirty="0"/>
          </a:p>
        </p:txBody>
      </p:sp>
    </p:spTree>
    <p:extLst>
      <p:ext uri="{BB962C8B-B14F-4D97-AF65-F5344CB8AC3E}">
        <p14:creationId xmlns:p14="http://schemas.microsoft.com/office/powerpoint/2010/main" val="706098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 classes or training are </a:t>
            </a:r>
            <a:r>
              <a:rPr lang="en-US" b="1" u="sng" dirty="0"/>
              <a:t>not eligible</a:t>
            </a:r>
            <a:r>
              <a:rPr lang="en-US" b="1" dirty="0"/>
              <a:t>?</a:t>
            </a:r>
          </a:p>
        </p:txBody>
      </p:sp>
      <p:sp>
        <p:nvSpPr>
          <p:cNvPr id="3" name="Content Placeholder 2"/>
          <p:cNvSpPr>
            <a:spLocks noGrp="1"/>
          </p:cNvSpPr>
          <p:nvPr>
            <p:ph sz="quarter" idx="10"/>
          </p:nvPr>
        </p:nvSpPr>
        <p:spPr>
          <a:xfrm>
            <a:off x="542925" y="1200151"/>
            <a:ext cx="11220450" cy="4954588"/>
          </a:xfrm>
        </p:spPr>
        <p:txBody>
          <a:bodyPr/>
          <a:lstStyle/>
          <a:p>
            <a:pPr lvl="0"/>
            <a:r>
              <a:rPr lang="en-US" sz="2800" dirty="0"/>
              <a:t>Trainings not directly related to the improvement of patient or client care such as HIPAA training, coding, accounting, OASIS, human resources and management. </a:t>
            </a:r>
          </a:p>
          <a:p>
            <a:pPr lvl="0"/>
            <a:r>
              <a:rPr lang="en-US" sz="2800" dirty="0"/>
              <a:t>Any degree, certification or courses pursued by employees in order to get out of the nursing or HCBS field.  Examples:  EMT, doctor of pharmacy</a:t>
            </a:r>
          </a:p>
          <a:p>
            <a:pPr lvl="0"/>
            <a:r>
              <a:rPr lang="en-US" sz="2800" dirty="0"/>
              <a:t>Required orientation or annual trainings for employees to maintain the HCBS license of the organization.</a:t>
            </a:r>
          </a:p>
          <a:p>
            <a:pPr lvl="0"/>
            <a:r>
              <a:rPr lang="en-US" sz="2800" dirty="0"/>
              <a:t>Required training or continuing education for employees to maintain their current/annual professional certifications. </a:t>
            </a:r>
          </a:p>
          <a:p>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11</a:t>
            </a:fld>
            <a:endParaRPr lang="en-US" dirty="0"/>
          </a:p>
        </p:txBody>
      </p:sp>
    </p:spTree>
    <p:extLst>
      <p:ext uri="{BB962C8B-B14F-4D97-AF65-F5344CB8AC3E}">
        <p14:creationId xmlns:p14="http://schemas.microsoft.com/office/powerpoint/2010/main" val="797639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 expenses are reimbursable by grant funds?</a:t>
            </a:r>
          </a:p>
        </p:txBody>
      </p:sp>
      <p:sp>
        <p:nvSpPr>
          <p:cNvPr id="3" name="Content Placeholder 2"/>
          <p:cNvSpPr>
            <a:spLocks noGrp="1"/>
          </p:cNvSpPr>
          <p:nvPr>
            <p:ph sz="quarter" idx="10"/>
          </p:nvPr>
        </p:nvSpPr>
        <p:spPr/>
        <p:txBody>
          <a:bodyPr>
            <a:normAutofit/>
          </a:bodyPr>
          <a:lstStyle/>
          <a:p>
            <a:pPr marL="0" lvl="0" indent="0">
              <a:buNone/>
            </a:pPr>
            <a:r>
              <a:rPr lang="en-US" sz="3600" b="1" dirty="0"/>
              <a:t>Examples:</a:t>
            </a:r>
          </a:p>
          <a:p>
            <a:pPr lvl="0"/>
            <a:r>
              <a:rPr lang="en-US" sz="4000" dirty="0"/>
              <a:t>tuition and registration fees</a:t>
            </a:r>
          </a:p>
          <a:p>
            <a:pPr lvl="0"/>
            <a:r>
              <a:rPr lang="en-US" sz="4000" dirty="0"/>
              <a:t>course-related textbooks and fees</a:t>
            </a:r>
          </a:p>
          <a:p>
            <a:r>
              <a:rPr lang="en-US" sz="4000" dirty="0"/>
              <a:t>training consultant fees</a:t>
            </a:r>
          </a:p>
          <a:p>
            <a:pPr lvl="0"/>
            <a:r>
              <a:rPr lang="en-US" sz="2200" dirty="0"/>
              <a:t>childcare expenses while the employee is attending classes</a:t>
            </a:r>
          </a:p>
          <a:p>
            <a:pPr lvl="0"/>
            <a:r>
              <a:rPr lang="en-US" sz="2200" dirty="0"/>
              <a:t>mileage for travel to classes</a:t>
            </a:r>
          </a:p>
          <a:p>
            <a:pPr lvl="0"/>
            <a:endParaRPr lang="en-US" dirty="0"/>
          </a:p>
          <a:p>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12</a:t>
            </a:fld>
            <a:endParaRPr lang="en-US" dirty="0"/>
          </a:p>
        </p:txBody>
      </p:sp>
    </p:spTree>
    <p:extLst>
      <p:ext uri="{BB962C8B-B14F-4D97-AF65-F5344CB8AC3E}">
        <p14:creationId xmlns:p14="http://schemas.microsoft.com/office/powerpoint/2010/main" val="2318099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What expenses are </a:t>
            </a:r>
            <a:r>
              <a:rPr lang="en-US" sz="4000" b="1" u="sng" dirty="0"/>
              <a:t>not reimbursable</a:t>
            </a:r>
            <a:r>
              <a:rPr lang="en-US" sz="4000" b="1" dirty="0"/>
              <a:t>?</a:t>
            </a:r>
          </a:p>
        </p:txBody>
      </p:sp>
      <p:sp>
        <p:nvSpPr>
          <p:cNvPr id="3" name="Content Placeholder 2"/>
          <p:cNvSpPr>
            <a:spLocks noGrp="1"/>
          </p:cNvSpPr>
          <p:nvPr>
            <p:ph sz="quarter" idx="10"/>
          </p:nvPr>
        </p:nvSpPr>
        <p:spPr>
          <a:xfrm>
            <a:off x="838200" y="1366345"/>
            <a:ext cx="10515600" cy="4990005"/>
          </a:xfrm>
        </p:spPr>
        <p:txBody>
          <a:bodyPr>
            <a:normAutofit lnSpcReduction="10000"/>
          </a:bodyPr>
          <a:lstStyle/>
          <a:p>
            <a:pPr lvl="0"/>
            <a:r>
              <a:rPr lang="en-US" sz="3200" dirty="0"/>
              <a:t>administrative expenses</a:t>
            </a:r>
          </a:p>
          <a:p>
            <a:r>
              <a:rPr lang="en-US" sz="3200" dirty="0"/>
              <a:t>salary, fringe benefits or stipend while the employee is attending school </a:t>
            </a:r>
          </a:p>
          <a:p>
            <a:pPr lvl="0"/>
            <a:r>
              <a:rPr lang="en-US" sz="3200" dirty="0"/>
              <a:t>out-of-state training, travel or lodging</a:t>
            </a:r>
          </a:p>
          <a:p>
            <a:pPr lvl="0"/>
            <a:r>
              <a:rPr lang="en-US" sz="3200" dirty="0"/>
              <a:t>laptops, computers, phones or tablets</a:t>
            </a:r>
          </a:p>
          <a:p>
            <a:pPr lvl="0"/>
            <a:r>
              <a:rPr lang="en-US" sz="3200" dirty="0"/>
              <a:t>books, supplies or equipment that are not directly related to or required as part of classes or trainings that scholarship recipients take </a:t>
            </a:r>
          </a:p>
          <a:p>
            <a:pPr marL="0" indent="0">
              <a:buNone/>
            </a:pPr>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13</a:t>
            </a:fld>
            <a:endParaRPr lang="en-US" dirty="0"/>
          </a:p>
        </p:txBody>
      </p:sp>
    </p:spTree>
    <p:extLst>
      <p:ext uri="{BB962C8B-B14F-4D97-AF65-F5344CB8AC3E}">
        <p14:creationId xmlns:p14="http://schemas.microsoft.com/office/powerpoint/2010/main" val="4016666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92" y="152400"/>
            <a:ext cx="11205308" cy="1473200"/>
          </a:xfrm>
        </p:spPr>
        <p:txBody>
          <a:bodyPr>
            <a:normAutofit/>
          </a:bodyPr>
          <a:lstStyle/>
          <a:p>
            <a:pPr algn="ctr"/>
            <a:r>
              <a:rPr lang="en-US" b="1" dirty="0"/>
              <a:t>Criteria for Funding -</a:t>
            </a:r>
            <a:br>
              <a:rPr lang="en-US" b="1" dirty="0"/>
            </a:br>
            <a:r>
              <a:rPr lang="en-US" b="1" dirty="0">
                <a:latin typeface="+mn-lt"/>
              </a:rPr>
              <a:t>how grant applications are selected to get grant awards</a:t>
            </a:r>
          </a:p>
        </p:txBody>
      </p:sp>
      <p:sp>
        <p:nvSpPr>
          <p:cNvPr id="3" name="Content Placeholder 2"/>
          <p:cNvSpPr>
            <a:spLocks noGrp="1"/>
          </p:cNvSpPr>
          <p:nvPr>
            <p:ph sz="quarter" idx="10"/>
          </p:nvPr>
        </p:nvSpPr>
        <p:spPr>
          <a:xfrm>
            <a:off x="838200" y="1969476"/>
            <a:ext cx="10515600" cy="4486032"/>
          </a:xfrm>
        </p:spPr>
        <p:txBody>
          <a:bodyPr>
            <a:normAutofit fontScale="92500"/>
          </a:bodyPr>
          <a:lstStyle/>
          <a:p>
            <a:pPr marL="0" indent="0">
              <a:buNone/>
            </a:pPr>
            <a:r>
              <a:rPr lang="en-US" sz="3000" dirty="0"/>
              <a:t>Each application will be read and reviewed by grant reviewers based on a 100-point scale criteria.</a:t>
            </a:r>
          </a:p>
          <a:p>
            <a:pPr lvl="0"/>
            <a:r>
              <a:rPr lang="en-US" sz="3000" dirty="0"/>
              <a:t>Demonstrated ability to administer a scholarship program – 10 points</a:t>
            </a:r>
          </a:p>
          <a:p>
            <a:pPr lvl="0"/>
            <a:r>
              <a:rPr lang="en-US" sz="3000" dirty="0"/>
              <a:t>Demonstrated need for a scholarship funds – 20 points</a:t>
            </a:r>
          </a:p>
          <a:p>
            <a:pPr lvl="0"/>
            <a:r>
              <a:rPr lang="en-US" sz="3000" dirty="0"/>
              <a:t>Eligibility of courses of study – 50 points</a:t>
            </a:r>
          </a:p>
          <a:p>
            <a:pPr lvl="0"/>
            <a:r>
              <a:rPr lang="en-US" sz="3000" dirty="0"/>
              <a:t>Reasonableness of the budget – 20 points </a:t>
            </a:r>
          </a:p>
          <a:p>
            <a:pPr marL="0" lvl="0" indent="0">
              <a:buNone/>
            </a:pPr>
            <a:r>
              <a:rPr lang="en-US" sz="1900" dirty="0"/>
              <a:t>Note that 70 points are from information you provide mostly in the budget pages.  </a:t>
            </a:r>
          </a:p>
          <a:p>
            <a:pPr marL="0" lvl="0" indent="0">
              <a:buNone/>
            </a:pPr>
            <a:endParaRPr lang="en-US" sz="3000" dirty="0"/>
          </a:p>
          <a:p>
            <a:pPr marL="0" indent="0">
              <a:buNone/>
            </a:pPr>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14</a:t>
            </a:fld>
            <a:endParaRPr lang="en-US" dirty="0"/>
          </a:p>
        </p:txBody>
      </p:sp>
    </p:spTree>
    <p:extLst>
      <p:ext uri="{BB962C8B-B14F-4D97-AF65-F5344CB8AC3E}">
        <p14:creationId xmlns:p14="http://schemas.microsoft.com/office/powerpoint/2010/main" val="1688074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Example 1:  FORM 6 – BUDGET SUMMARY</a:t>
            </a:r>
          </a:p>
        </p:txBody>
      </p:sp>
      <p:graphicFrame>
        <p:nvGraphicFramePr>
          <p:cNvPr id="9" name="Content Placeholder 8"/>
          <p:cNvGraphicFramePr>
            <a:graphicFrameLocks noGrp="1"/>
          </p:cNvGraphicFramePr>
          <p:nvPr>
            <p:ph sz="quarter" idx="10"/>
            <p:extLst>
              <p:ext uri="{D42A27DB-BD31-4B8C-83A1-F6EECF244321}">
                <p14:modId xmlns:p14="http://schemas.microsoft.com/office/powerpoint/2010/main" val="3725665962"/>
              </p:ext>
            </p:extLst>
          </p:nvPr>
        </p:nvGraphicFramePr>
        <p:xfrm>
          <a:off x="838200" y="1549142"/>
          <a:ext cx="10515600" cy="4417700"/>
        </p:xfrm>
        <a:graphic>
          <a:graphicData uri="http://schemas.openxmlformats.org/drawingml/2006/table">
            <a:tbl>
              <a:tblPr firstRow="1" bandRow="1">
                <a:tableStyleId>{5C22544A-7EE6-4342-B048-85BDC9FD1C3A}</a:tableStyleId>
              </a:tblPr>
              <a:tblGrid>
                <a:gridCol w="7473778">
                  <a:extLst>
                    <a:ext uri="{9D8B030D-6E8A-4147-A177-3AD203B41FA5}">
                      <a16:colId xmlns:a16="http://schemas.microsoft.com/office/drawing/2014/main" val="3160013307"/>
                    </a:ext>
                  </a:extLst>
                </a:gridCol>
                <a:gridCol w="3041822">
                  <a:extLst>
                    <a:ext uri="{9D8B030D-6E8A-4147-A177-3AD203B41FA5}">
                      <a16:colId xmlns:a16="http://schemas.microsoft.com/office/drawing/2014/main" val="4151288791"/>
                    </a:ext>
                  </a:extLst>
                </a:gridCol>
              </a:tblGrid>
              <a:tr h="1081216">
                <a:tc>
                  <a:txBody>
                    <a:bodyPr/>
                    <a:lstStyle/>
                    <a:p>
                      <a:pPr marL="0" marR="0">
                        <a:lnSpc>
                          <a:spcPct val="107000"/>
                        </a:lnSpc>
                        <a:spcBef>
                          <a:spcPts val="0"/>
                        </a:spcBef>
                        <a:spcAft>
                          <a:spcPts val="0"/>
                        </a:spcAft>
                      </a:pPr>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Categories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HCBS Employee Scholarship Grant Funds Requested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9189588"/>
                  </a:ext>
                </a:extLst>
              </a:tr>
              <a:tr h="1081216">
                <a:tc>
                  <a:txBody>
                    <a:bodyPr/>
                    <a:lstStyle/>
                    <a:p>
                      <a:pPr marL="0" marR="0" algn="just">
                        <a:lnSpc>
                          <a:spcPct val="107000"/>
                        </a:lnSpc>
                        <a:spcBef>
                          <a:spcPts val="0"/>
                        </a:spcBef>
                        <a:spcAft>
                          <a:spcPts val="0"/>
                        </a:spcAf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Employee Tuition Scholarships*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(provide additional information in FORMs 7A and 7B)</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7000"/>
                        </a:lnSpc>
                        <a:spcBef>
                          <a:spcPts val="0"/>
                        </a:spcBef>
                        <a:spcAft>
                          <a:spcPts val="0"/>
                        </a:spcAf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0188111"/>
                  </a:ext>
                </a:extLst>
              </a:tr>
              <a:tr h="1081216">
                <a:tc>
                  <a:txBody>
                    <a:bodyPr/>
                    <a:lstStyle/>
                    <a:p>
                      <a:pPr marL="0" marR="0" algn="l">
                        <a:lnSpc>
                          <a:spcPct val="107000"/>
                        </a:lnSpc>
                        <a:spcBef>
                          <a:spcPts val="0"/>
                        </a:spcBef>
                        <a:spcAft>
                          <a:spcPts val="0"/>
                        </a:spcAf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In-house Employee Training Scholarships**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(provide additional information in FORMs 8A and 8B)</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7000"/>
                        </a:lnSpc>
                        <a:spcBef>
                          <a:spcPts val="0"/>
                        </a:spcBef>
                        <a:spcAft>
                          <a:spcPts val="0"/>
                        </a:spcAft>
                      </a:pPr>
                      <a:r>
                        <a:rPr lang="en-US" sz="2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5249477"/>
                  </a:ext>
                </a:extLst>
              </a:tr>
              <a:tr h="1081216">
                <a:tc>
                  <a:txBody>
                    <a:bodyPr/>
                    <a:lstStyle/>
                    <a:p>
                      <a:pPr marL="0" marR="0" algn="just">
                        <a:lnSpc>
                          <a:spcPct val="107000"/>
                        </a:lnSpc>
                        <a:spcBef>
                          <a:spcPts val="0"/>
                        </a:spcBef>
                        <a:spcAft>
                          <a:spcPts val="0"/>
                        </a:spcAft>
                      </a:pPr>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7000"/>
                        </a:lnSpc>
                        <a:spcBef>
                          <a:spcPts val="0"/>
                        </a:spcBef>
                        <a:spcAft>
                          <a:spcPts val="0"/>
                        </a:spcAft>
                      </a:pPr>
                      <a:r>
                        <a:rPr lang="en-US" sz="2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$50,000</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951824"/>
                  </a:ext>
                </a:extLst>
              </a:tr>
            </a:tbl>
          </a:graphicData>
        </a:graphic>
      </p:graphicFrame>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15</a:t>
            </a:fld>
            <a:endParaRPr lang="en-US" dirty="0"/>
          </a:p>
        </p:txBody>
      </p:sp>
    </p:spTree>
    <p:extLst>
      <p:ext uri="{BB962C8B-B14F-4D97-AF65-F5344CB8AC3E}">
        <p14:creationId xmlns:p14="http://schemas.microsoft.com/office/powerpoint/2010/main" val="3396050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t>Example 1:  FORM 7A – EMPLOYEE TUITION BUDGET</a:t>
            </a:r>
          </a:p>
        </p:txBody>
      </p:sp>
      <p:graphicFrame>
        <p:nvGraphicFramePr>
          <p:cNvPr id="7" name="Content Placeholder 6"/>
          <p:cNvGraphicFramePr>
            <a:graphicFrameLocks noGrp="1"/>
          </p:cNvGraphicFramePr>
          <p:nvPr>
            <p:ph sz="quarter" idx="10"/>
            <p:extLst>
              <p:ext uri="{D42A27DB-BD31-4B8C-83A1-F6EECF244321}">
                <p14:modId xmlns:p14="http://schemas.microsoft.com/office/powerpoint/2010/main" val="1221375202"/>
              </p:ext>
            </p:extLst>
          </p:nvPr>
        </p:nvGraphicFramePr>
        <p:xfrm>
          <a:off x="838200" y="1366838"/>
          <a:ext cx="10515600" cy="4616725"/>
        </p:xfrm>
        <a:graphic>
          <a:graphicData uri="http://schemas.openxmlformats.org/drawingml/2006/table">
            <a:tbl>
              <a:tblPr firstRow="1" bandRow="1">
                <a:tableStyleId>{5C22544A-7EE6-4342-B048-85BDC9FD1C3A}</a:tableStyleId>
              </a:tblPr>
              <a:tblGrid>
                <a:gridCol w="2522838">
                  <a:extLst>
                    <a:ext uri="{9D8B030D-6E8A-4147-A177-3AD203B41FA5}">
                      <a16:colId xmlns:a16="http://schemas.microsoft.com/office/drawing/2014/main" val="4252347492"/>
                    </a:ext>
                  </a:extLst>
                </a:gridCol>
                <a:gridCol w="4110681">
                  <a:extLst>
                    <a:ext uri="{9D8B030D-6E8A-4147-A177-3AD203B41FA5}">
                      <a16:colId xmlns:a16="http://schemas.microsoft.com/office/drawing/2014/main" val="1425595995"/>
                    </a:ext>
                  </a:extLst>
                </a:gridCol>
                <a:gridCol w="1359243">
                  <a:extLst>
                    <a:ext uri="{9D8B030D-6E8A-4147-A177-3AD203B41FA5}">
                      <a16:colId xmlns:a16="http://schemas.microsoft.com/office/drawing/2014/main" val="4284439570"/>
                    </a:ext>
                  </a:extLst>
                </a:gridCol>
                <a:gridCol w="1326292">
                  <a:extLst>
                    <a:ext uri="{9D8B030D-6E8A-4147-A177-3AD203B41FA5}">
                      <a16:colId xmlns:a16="http://schemas.microsoft.com/office/drawing/2014/main" val="975659939"/>
                    </a:ext>
                  </a:extLst>
                </a:gridCol>
                <a:gridCol w="1196546">
                  <a:extLst>
                    <a:ext uri="{9D8B030D-6E8A-4147-A177-3AD203B41FA5}">
                      <a16:colId xmlns:a16="http://schemas.microsoft.com/office/drawing/2014/main" val="3608158901"/>
                    </a:ext>
                  </a:extLst>
                </a:gridCol>
              </a:tblGrid>
              <a:tr h="884990">
                <a:tc>
                  <a:txBody>
                    <a:bodyPr/>
                    <a:lstStyle/>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Scholarship title</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Name of educational institution or course provider</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Number of recipients</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Cost per recipient</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Total cost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4887399"/>
                  </a:ext>
                </a:extLst>
              </a:tr>
              <a:tr h="731321">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 Certified Nursing Assistant (CNA)</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Rasmussen College</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$2,100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$12,600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9221383"/>
                  </a:ext>
                </a:extLst>
              </a:tr>
              <a:tr h="731321">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 License Practical Nurse (LPN)</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St. Cloud Technical and Community College</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$4,855</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$14,565</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7875817"/>
                  </a:ext>
                </a:extLst>
              </a:tr>
              <a:tr h="731321">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3.</a:t>
                      </a:r>
                      <a:r>
                        <a:rPr lang="en-US" sz="2000" baseline="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Trained Medication Aide (TMA)</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Pine Technical and Community College</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$2,910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$2,910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64446303"/>
                  </a:ext>
                </a:extLst>
              </a:tr>
              <a:tr h="731321">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4.</a:t>
                      </a:r>
                      <a:r>
                        <a:rPr lang="en-US" sz="2000" baseline="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Bachelor of Social Work</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St. Cloud State University</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$9,925</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$9,925</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7764969"/>
                  </a:ext>
                </a:extLst>
              </a:tr>
              <a:tr h="731321">
                <a:tc>
                  <a:txBody>
                    <a:bodyPr/>
                    <a:lstStyle/>
                    <a:p>
                      <a:pPr marL="0" marR="0" algn="just">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TOTALS:</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N/A</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$40,000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528824"/>
                  </a:ext>
                </a:extLst>
              </a:tr>
            </a:tbl>
          </a:graphicData>
        </a:graphic>
      </p:graphicFrame>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16</a:t>
            </a:fld>
            <a:endParaRPr lang="en-US" dirty="0"/>
          </a:p>
        </p:txBody>
      </p:sp>
    </p:spTree>
    <p:extLst>
      <p:ext uri="{BB962C8B-B14F-4D97-AF65-F5344CB8AC3E}">
        <p14:creationId xmlns:p14="http://schemas.microsoft.com/office/powerpoint/2010/main" val="1152697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277" y="152400"/>
            <a:ext cx="11488404" cy="914400"/>
          </a:xfrm>
        </p:spPr>
        <p:txBody>
          <a:bodyPr>
            <a:normAutofit fontScale="90000"/>
          </a:bodyPr>
          <a:lstStyle/>
          <a:p>
            <a:pPr algn="l"/>
            <a:r>
              <a:rPr lang="en-US" dirty="0"/>
              <a:t>Example 1:  FORM 7B – EMPLOYEE TUITION BUDGET EXPLANATION</a:t>
            </a:r>
          </a:p>
        </p:txBody>
      </p:sp>
      <p:sp>
        <p:nvSpPr>
          <p:cNvPr id="3" name="Content Placeholder 2"/>
          <p:cNvSpPr>
            <a:spLocks noGrp="1"/>
          </p:cNvSpPr>
          <p:nvPr>
            <p:ph sz="quarter" idx="10"/>
          </p:nvPr>
        </p:nvSpPr>
        <p:spPr>
          <a:xfrm>
            <a:off x="447675" y="971550"/>
            <a:ext cx="11283006" cy="5514975"/>
          </a:xfrm>
        </p:spPr>
        <p:txBody>
          <a:bodyPr>
            <a:normAutofit fontScale="92500" lnSpcReduction="10000"/>
          </a:bodyPr>
          <a:lstStyle/>
          <a:p>
            <a:pPr marL="0" marR="0" indent="0">
              <a:spcBef>
                <a:spcPts val="0"/>
              </a:spcBef>
              <a:spcAft>
                <a:spcPts val="0"/>
              </a:spcAft>
              <a:buNone/>
            </a:pPr>
            <a:endPar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1.  Certified Nursing Assistant (CNA)</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6 employees will receive $2,100 each to obtain their CNA credentials.  The breakdown of costs for each recipient will be as follows:</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Tuition: $1,500</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Textbooks, school fees, childcare, mileage: $600</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TOTAL FOR EACH RECIPIENT:  $2,100</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2.  License Practical Nurse (LPN)</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3 employee will receive a $4,855 scholarship each to obtain their LPN degree at St. Cloud Technical and Community College.  The breakdown of costs will be as follows:</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Tuition:  $3,500</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Textbooks, school fees, childcare, mileage:  $1,355</a:t>
            </a:r>
          </a:p>
          <a:p>
            <a:pPr marL="0" marR="0" indent="0">
              <a:spcBef>
                <a:spcPts val="0"/>
              </a:spcBef>
              <a:spcAft>
                <a:spcPts val="0"/>
              </a:spcAft>
              <a:buNone/>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TOTAL FOR EACH RECIPIENT: $4,855</a:t>
            </a:r>
            <a:endParaRPr lang="en-US" dirty="0">
              <a:solidFill>
                <a:srgbClr val="000000"/>
              </a:solidFill>
            </a:endParaRPr>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17</a:t>
            </a:fld>
            <a:endParaRPr lang="en-US" dirty="0"/>
          </a:p>
        </p:txBody>
      </p:sp>
    </p:spTree>
    <p:extLst>
      <p:ext uri="{BB962C8B-B14F-4D97-AF65-F5344CB8AC3E}">
        <p14:creationId xmlns:p14="http://schemas.microsoft.com/office/powerpoint/2010/main" val="694964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271" y="152400"/>
            <a:ext cx="11359978" cy="914400"/>
          </a:xfrm>
        </p:spPr>
        <p:txBody>
          <a:bodyPr>
            <a:normAutofit/>
          </a:bodyPr>
          <a:lstStyle/>
          <a:p>
            <a:pPr algn="l"/>
            <a:r>
              <a:rPr lang="en-US" sz="3200" dirty="0">
                <a:solidFill>
                  <a:srgbClr val="003865"/>
                </a:solidFill>
              </a:rPr>
              <a:t>Example 1:  FORM 7B – EMPLOYEE TUITION BUDGET EXPLANATION</a:t>
            </a:r>
            <a:endParaRPr lang="en-US" dirty="0"/>
          </a:p>
        </p:txBody>
      </p:sp>
      <p:sp>
        <p:nvSpPr>
          <p:cNvPr id="3" name="Content Placeholder 2"/>
          <p:cNvSpPr>
            <a:spLocks noGrp="1"/>
          </p:cNvSpPr>
          <p:nvPr>
            <p:ph sz="quarter" idx="10"/>
          </p:nvPr>
        </p:nvSpPr>
        <p:spPr>
          <a:xfrm>
            <a:off x="838200" y="1366345"/>
            <a:ext cx="10515600" cy="4990005"/>
          </a:xfrm>
        </p:spPr>
        <p:txBody>
          <a:bodyPr>
            <a:normAutofit lnSpcReduction="10000"/>
          </a:bodyPr>
          <a:lstStyle/>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3. Trained Medication Aide (TMA)</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One eligible employee will receive a $2,910 scholarship toward a TMA certificate.  The breakdown of costs will be as follows:</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	Tuition:  $2,000</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	Textbooks, school fees, mileage: $910</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	TOTAL: $2,910</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4. Bachelor of Social Work at St. Cloud State</a:t>
            </a:r>
          </a:p>
          <a:p>
            <a:pPr marL="0" marR="0" indent="0">
              <a:spcBef>
                <a:spcPts val="0"/>
              </a:spcBef>
              <a:spcAft>
                <a:spcPts val="0"/>
              </a:spcAft>
              <a:buNone/>
            </a:pPr>
            <a:r>
              <a:rPr lang="en-US" sz="2800" dirty="0">
                <a:latin typeface="Calibri" panose="020F0502020204030204" pitchFamily="34" charset="0"/>
                <a:ea typeface="Calibri" panose="020F0502020204030204" pitchFamily="34" charset="0"/>
                <a:cs typeface="Times New Roman" panose="02020603050405020304" pitchFamily="18" charset="0"/>
              </a:rPr>
              <a:t>A $9,925 scholarship will be awarded to an eligible employee pursuing a Bachelor of Social Work degree at St. Cloud State University for 1 year.  90% of the award will be for tuition and 10% will be for textbooks and school fees.  </a:t>
            </a:r>
          </a:p>
          <a:p>
            <a:pPr marL="0" indent="0">
              <a:buNone/>
            </a:pPr>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18</a:t>
            </a:fld>
            <a:endParaRPr lang="en-US" dirty="0"/>
          </a:p>
        </p:txBody>
      </p:sp>
    </p:spTree>
    <p:extLst>
      <p:ext uri="{BB962C8B-B14F-4D97-AF65-F5344CB8AC3E}">
        <p14:creationId xmlns:p14="http://schemas.microsoft.com/office/powerpoint/2010/main" val="2173411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319" y="152400"/>
            <a:ext cx="11154032" cy="914400"/>
          </a:xfrm>
        </p:spPr>
        <p:txBody>
          <a:bodyPr>
            <a:normAutofit fontScale="90000"/>
          </a:bodyPr>
          <a:lstStyle/>
          <a:p>
            <a:r>
              <a:rPr lang="en-US" dirty="0"/>
              <a:t>Example 1:  FORM 8A – IN-HOUSE EMPLOYEE TRAINING BUDGET</a:t>
            </a:r>
          </a:p>
        </p:txBody>
      </p:sp>
      <p:graphicFrame>
        <p:nvGraphicFramePr>
          <p:cNvPr id="8" name="Content Placeholder 7"/>
          <p:cNvGraphicFramePr>
            <a:graphicFrameLocks noGrp="1"/>
          </p:cNvGraphicFramePr>
          <p:nvPr>
            <p:ph sz="quarter" idx="10"/>
            <p:extLst>
              <p:ext uri="{D42A27DB-BD31-4B8C-83A1-F6EECF244321}">
                <p14:modId xmlns:p14="http://schemas.microsoft.com/office/powerpoint/2010/main" val="2234392263"/>
              </p:ext>
            </p:extLst>
          </p:nvPr>
        </p:nvGraphicFramePr>
        <p:xfrm>
          <a:off x="838200" y="1366838"/>
          <a:ext cx="10515600" cy="448056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3560425591"/>
                    </a:ext>
                  </a:extLst>
                </a:gridCol>
                <a:gridCol w="3455773">
                  <a:extLst>
                    <a:ext uri="{9D8B030D-6E8A-4147-A177-3AD203B41FA5}">
                      <a16:colId xmlns:a16="http://schemas.microsoft.com/office/drawing/2014/main" val="2106180866"/>
                    </a:ext>
                  </a:extLst>
                </a:gridCol>
                <a:gridCol w="1779373">
                  <a:extLst>
                    <a:ext uri="{9D8B030D-6E8A-4147-A177-3AD203B41FA5}">
                      <a16:colId xmlns:a16="http://schemas.microsoft.com/office/drawing/2014/main" val="3288769138"/>
                    </a:ext>
                  </a:extLst>
                </a:gridCol>
                <a:gridCol w="1112108">
                  <a:extLst>
                    <a:ext uri="{9D8B030D-6E8A-4147-A177-3AD203B41FA5}">
                      <a16:colId xmlns:a16="http://schemas.microsoft.com/office/drawing/2014/main" val="2447336577"/>
                    </a:ext>
                  </a:extLst>
                </a:gridCol>
                <a:gridCol w="1202724">
                  <a:extLst>
                    <a:ext uri="{9D8B030D-6E8A-4147-A177-3AD203B41FA5}">
                      <a16:colId xmlns:a16="http://schemas.microsoft.com/office/drawing/2014/main" val="800028586"/>
                    </a:ext>
                  </a:extLst>
                </a:gridCol>
                <a:gridCol w="1213022">
                  <a:extLst>
                    <a:ext uri="{9D8B030D-6E8A-4147-A177-3AD203B41FA5}">
                      <a16:colId xmlns:a16="http://schemas.microsoft.com/office/drawing/2014/main" val="3630467096"/>
                    </a:ext>
                  </a:extLst>
                </a:gridCol>
              </a:tblGrid>
              <a:tr h="370840">
                <a:tc>
                  <a:txBody>
                    <a:bodyPr/>
                    <a:lstStyle/>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Title of training</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Training provider (name of person or institution coming in to provide training)</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Estimated number of employees attending training</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Number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of training sessions</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Cost per training</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session</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endPar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Cost per training type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33649991"/>
                  </a:ext>
                </a:extLst>
              </a:tr>
              <a:tr h="370840">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 Advanced Dementia Training</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XYZ Trainers</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$2,500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$5,000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6740299"/>
                  </a:ext>
                </a:extLst>
              </a:tr>
              <a:tr h="370840">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 Wound Care Training</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00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ABC Board of Wound Care Management</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$3,000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$3,000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6041189"/>
                  </a:ext>
                </a:extLst>
              </a:tr>
              <a:tr h="370840">
                <a:tc>
                  <a:txBody>
                    <a:bodyPr/>
                    <a:lstStyle/>
                    <a:p>
                      <a:pPr marL="0" marR="0" algn="l">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3.First Aid Training</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American Red Cross</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7355436"/>
                  </a:ext>
                </a:extLst>
              </a:tr>
              <a:tr h="370840">
                <a:tc>
                  <a:txBody>
                    <a:bodyPr/>
                    <a:lstStyle/>
                    <a:p>
                      <a:pPr marL="0" marR="0" algn="just">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TOTALS:</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5000"/>
                        </a:lnSpc>
                        <a:spcBef>
                          <a:spcPts val="0"/>
                        </a:spcBef>
                        <a:spcAft>
                          <a:spcPts val="0"/>
                        </a:spcAft>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N/A</a:t>
                      </a:r>
                      <a:endParaRPr lang="en-US" sz="20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5000"/>
                        </a:lnSpc>
                        <a:spcBef>
                          <a:spcPts val="0"/>
                        </a:spcBef>
                        <a:spcAft>
                          <a:spcPts val="0"/>
                        </a:spcAft>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$10,000</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889012"/>
                  </a:ext>
                </a:extLst>
              </a:tr>
            </a:tbl>
          </a:graphicData>
        </a:graphic>
      </p:graphicFrame>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19</a:t>
            </a:fld>
            <a:endParaRPr lang="en-US" dirty="0"/>
          </a:p>
        </p:txBody>
      </p:sp>
    </p:spTree>
    <p:extLst>
      <p:ext uri="{BB962C8B-B14F-4D97-AF65-F5344CB8AC3E}">
        <p14:creationId xmlns:p14="http://schemas.microsoft.com/office/powerpoint/2010/main" val="4233085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270" y="152400"/>
            <a:ext cx="11294076" cy="914400"/>
          </a:xfrm>
        </p:spPr>
        <p:txBody>
          <a:bodyPr>
            <a:normAutofit fontScale="90000"/>
          </a:bodyPr>
          <a:lstStyle/>
          <a:p>
            <a:pPr algn="ctr"/>
            <a:r>
              <a:rPr lang="en-US" dirty="0"/>
              <a:t>Example 1:  FORM 8B – IN-HOUSE EMPLOYEE TRAIING BUDGET EXPLANATION</a:t>
            </a:r>
          </a:p>
        </p:txBody>
      </p:sp>
      <p:sp>
        <p:nvSpPr>
          <p:cNvPr id="3" name="Content Placeholder 2"/>
          <p:cNvSpPr>
            <a:spLocks noGrp="1"/>
          </p:cNvSpPr>
          <p:nvPr>
            <p:ph sz="quarter" idx="10"/>
          </p:nvPr>
        </p:nvSpPr>
        <p:spPr>
          <a:xfrm>
            <a:off x="304800" y="1366345"/>
            <a:ext cx="11607114" cy="4990004"/>
          </a:xfrm>
        </p:spPr>
        <p:txBody>
          <a:bodyPr>
            <a:normAutofit fontScale="85000" lnSpcReduction="20000"/>
          </a:bodyPr>
          <a:lstStyle/>
          <a:p>
            <a:pPr marL="0" indent="0">
              <a:buNone/>
            </a:pPr>
            <a:r>
              <a:rPr lang="en-US" dirty="0"/>
              <a:t>1. Advanced Dementia Training by XYZ Trainers</a:t>
            </a:r>
          </a:p>
          <a:p>
            <a:pPr marL="0" indent="0">
              <a:buNone/>
            </a:pPr>
            <a:r>
              <a:rPr lang="en-US" dirty="0"/>
              <a:t>15 employees will go through two sessions of Advanced Dementia Training provided by XYZ Trainers.  Each session costs $2,500.  At the end of the last session, participants will be tested and will receive certificates of training completion.  XYZ Trainers specializes in patient-centered dementia and Alzheimer’s education for service providers of the elderly population.  The website of XYZ Trainers is __________, and their training website is ___________</a:t>
            </a:r>
          </a:p>
          <a:p>
            <a:pPr marL="0" indent="0">
              <a:buNone/>
            </a:pPr>
            <a:r>
              <a:rPr lang="en-US" dirty="0"/>
              <a:t>2. Wound Care Training by a trainer from the ABC Board of Wound Care Management</a:t>
            </a:r>
          </a:p>
          <a:p>
            <a:pPr marL="0" indent="0">
              <a:buNone/>
            </a:pPr>
            <a:r>
              <a:rPr lang="en-US" dirty="0"/>
              <a:t>10 employees will attend Wound Care Training in a 3-hour session.  Training will involve simulation exercises, and each participant will receive a certificate of training completion.  A quote of $3,000 for the training session has been obtained from ABC Board of Wound Care Management.  </a:t>
            </a:r>
          </a:p>
          <a:p>
            <a:pPr marL="0" indent="0">
              <a:buNone/>
            </a:pPr>
            <a:r>
              <a:rPr lang="en-US" dirty="0"/>
              <a:t>3. First Aid Training by American Red Cross</a:t>
            </a:r>
          </a:p>
          <a:p>
            <a:pPr marL="0" indent="0">
              <a:buNone/>
            </a:pPr>
            <a:r>
              <a:rPr lang="en-US" dirty="0"/>
              <a:t>10 employees will participate in a basic first aid training provided by the local American Red Cross chapter. The cost of the 2-hour training is $2,000.</a:t>
            </a:r>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20</a:t>
            </a:fld>
            <a:endParaRPr lang="en-US" dirty="0"/>
          </a:p>
        </p:txBody>
      </p:sp>
    </p:spTree>
    <p:extLst>
      <p:ext uri="{BB962C8B-B14F-4D97-AF65-F5344CB8AC3E}">
        <p14:creationId xmlns:p14="http://schemas.microsoft.com/office/powerpoint/2010/main" val="2278835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C00000"/>
                </a:solidFill>
              </a:rPr>
              <a:t>Example 2:  FORM 6 – BUDGET SUMMARY</a:t>
            </a:r>
          </a:p>
        </p:txBody>
      </p:sp>
      <p:graphicFrame>
        <p:nvGraphicFramePr>
          <p:cNvPr id="7" name="Content Placeholder 6"/>
          <p:cNvGraphicFramePr>
            <a:graphicFrameLocks noGrp="1"/>
          </p:cNvGraphicFramePr>
          <p:nvPr>
            <p:ph sz="quarter" idx="10"/>
            <p:extLst>
              <p:ext uri="{D42A27DB-BD31-4B8C-83A1-F6EECF244321}">
                <p14:modId xmlns:p14="http://schemas.microsoft.com/office/powerpoint/2010/main" val="2030593275"/>
              </p:ext>
            </p:extLst>
          </p:nvPr>
        </p:nvGraphicFramePr>
        <p:xfrm>
          <a:off x="838200" y="1366838"/>
          <a:ext cx="10515600" cy="4304857"/>
        </p:xfrm>
        <a:graphic>
          <a:graphicData uri="http://schemas.openxmlformats.org/drawingml/2006/table">
            <a:tbl>
              <a:tblPr firstRow="1" bandRow="1">
                <a:tableStyleId>{5C22544A-7EE6-4342-B048-85BDC9FD1C3A}</a:tableStyleId>
              </a:tblPr>
              <a:tblGrid>
                <a:gridCol w="7852719">
                  <a:extLst>
                    <a:ext uri="{9D8B030D-6E8A-4147-A177-3AD203B41FA5}">
                      <a16:colId xmlns:a16="http://schemas.microsoft.com/office/drawing/2014/main" val="2952047086"/>
                    </a:ext>
                  </a:extLst>
                </a:gridCol>
                <a:gridCol w="2662881">
                  <a:extLst>
                    <a:ext uri="{9D8B030D-6E8A-4147-A177-3AD203B41FA5}">
                      <a16:colId xmlns:a16="http://schemas.microsoft.com/office/drawing/2014/main" val="3659009284"/>
                    </a:ext>
                  </a:extLst>
                </a:gridCol>
              </a:tblGrid>
              <a:tr h="370840">
                <a:tc>
                  <a:txBody>
                    <a:bodyPr/>
                    <a:lstStyle/>
                    <a:p>
                      <a:pPr marL="0" marR="0">
                        <a:lnSpc>
                          <a:spcPct val="107000"/>
                        </a:lnSpc>
                        <a:spcBef>
                          <a:spcPts val="0"/>
                        </a:spcBef>
                        <a:spcAft>
                          <a:spcPts val="0"/>
                        </a:spcAft>
                      </a:pPr>
                      <a:r>
                        <a:rPr lang="en-US" sz="2400" b="1">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Categories</a:t>
                      </a:r>
                      <a:endParaRPr lang="en-US" sz="24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HCBS Employee Scholarship Grant Funds Requested</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3956450"/>
                  </a:ext>
                </a:extLst>
              </a:tr>
              <a:tr h="370840">
                <a:tc>
                  <a:txBody>
                    <a:bodyPr/>
                    <a:lstStyle/>
                    <a:p>
                      <a:pPr marL="0" marR="0" algn="just">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gn="just">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Employee Tuition Scholarships* </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(provide additional information in FORMs 7A and 7B)</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$70,000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9678167"/>
                  </a:ext>
                </a:extLst>
              </a:tr>
              <a:tr h="370840">
                <a:tc>
                  <a:txBody>
                    <a:bodyPr/>
                    <a:lstStyle/>
                    <a:p>
                      <a:pPr marL="0" marR="0" algn="just">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gn="just">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In-house Employee Training Scholarships**</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(provide additional information in FORMs 8A and 8B)</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7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0118150"/>
                  </a:ext>
                </a:extLst>
              </a:tr>
              <a:tr h="370840">
                <a:tc>
                  <a:txBody>
                    <a:bodyPr/>
                    <a:lstStyle/>
                    <a:p>
                      <a:pPr marL="0" marR="0" algn="just">
                        <a:lnSpc>
                          <a:spcPct val="107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TOTALS:</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7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$70,000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3125671"/>
                  </a:ext>
                </a:extLst>
              </a:tr>
            </a:tbl>
          </a:graphicData>
        </a:graphic>
      </p:graphicFrame>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21</a:t>
            </a:fld>
            <a:endParaRPr lang="en-US" dirty="0"/>
          </a:p>
        </p:txBody>
      </p:sp>
    </p:spTree>
    <p:extLst>
      <p:ext uri="{BB962C8B-B14F-4D97-AF65-F5344CB8AC3E}">
        <p14:creationId xmlns:p14="http://schemas.microsoft.com/office/powerpoint/2010/main" val="3020901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C00000"/>
                </a:solidFill>
              </a:rPr>
              <a:t>Example 2:  FORM 7A – EMPLOYEE TUITION BUDGET</a:t>
            </a:r>
          </a:p>
        </p:txBody>
      </p:sp>
      <p:graphicFrame>
        <p:nvGraphicFramePr>
          <p:cNvPr id="7" name="Content Placeholder 6"/>
          <p:cNvGraphicFramePr>
            <a:graphicFrameLocks noGrp="1"/>
          </p:cNvGraphicFramePr>
          <p:nvPr>
            <p:ph sz="quarter" idx="10"/>
            <p:extLst>
              <p:ext uri="{D42A27DB-BD31-4B8C-83A1-F6EECF244321}">
                <p14:modId xmlns:p14="http://schemas.microsoft.com/office/powerpoint/2010/main" val="702568701"/>
              </p:ext>
            </p:extLst>
          </p:nvPr>
        </p:nvGraphicFramePr>
        <p:xfrm>
          <a:off x="347785" y="1297354"/>
          <a:ext cx="11496429" cy="4961830"/>
        </p:xfrm>
        <a:graphic>
          <a:graphicData uri="http://schemas.openxmlformats.org/drawingml/2006/table">
            <a:tbl>
              <a:tblPr firstRow="1" bandRow="1">
                <a:tableStyleId>{5C22544A-7EE6-4342-B048-85BDC9FD1C3A}</a:tableStyleId>
              </a:tblPr>
              <a:tblGrid>
                <a:gridCol w="2325855">
                  <a:extLst>
                    <a:ext uri="{9D8B030D-6E8A-4147-A177-3AD203B41FA5}">
                      <a16:colId xmlns:a16="http://schemas.microsoft.com/office/drawing/2014/main" val="1597942872"/>
                    </a:ext>
                  </a:extLst>
                </a:gridCol>
                <a:gridCol w="5126652">
                  <a:extLst>
                    <a:ext uri="{9D8B030D-6E8A-4147-A177-3AD203B41FA5}">
                      <a16:colId xmlns:a16="http://schemas.microsoft.com/office/drawing/2014/main" val="617533714"/>
                    </a:ext>
                  </a:extLst>
                </a:gridCol>
                <a:gridCol w="1498649">
                  <a:extLst>
                    <a:ext uri="{9D8B030D-6E8A-4147-A177-3AD203B41FA5}">
                      <a16:colId xmlns:a16="http://schemas.microsoft.com/office/drawing/2014/main" val="1258295305"/>
                    </a:ext>
                  </a:extLst>
                </a:gridCol>
                <a:gridCol w="1329359">
                  <a:extLst>
                    <a:ext uri="{9D8B030D-6E8A-4147-A177-3AD203B41FA5}">
                      <a16:colId xmlns:a16="http://schemas.microsoft.com/office/drawing/2014/main" val="4057420806"/>
                    </a:ext>
                  </a:extLst>
                </a:gridCol>
                <a:gridCol w="1215914">
                  <a:extLst>
                    <a:ext uri="{9D8B030D-6E8A-4147-A177-3AD203B41FA5}">
                      <a16:colId xmlns:a16="http://schemas.microsoft.com/office/drawing/2014/main" val="747866077"/>
                    </a:ext>
                  </a:extLst>
                </a:gridCol>
              </a:tblGrid>
              <a:tr h="1045064">
                <a:tc>
                  <a:txBody>
                    <a:bodyPr/>
                    <a:lstStyle/>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Scholarship title</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Name of educational institution or course provider</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400" b="1">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Number of recipients</a:t>
                      </a:r>
                      <a:endParaRPr lang="en-US" sz="24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Cost per recipient</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Total cost</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7835675"/>
                  </a:ext>
                </a:extLst>
              </a:tr>
              <a:tr h="1731733">
                <a:tc>
                  <a:txBody>
                    <a:bodyPr/>
                    <a:lstStyle/>
                    <a:p>
                      <a:pPr marL="0" marR="0" algn="l">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1. Certified Nursing Assistant (CNA)</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Anoka-Ramsey Community College, Century College, North Hennepin Community College or other colleges offering CNA</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$2,500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$35,000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1321658"/>
                  </a:ext>
                </a:extLst>
              </a:tr>
              <a:tr h="1515098">
                <a:tc>
                  <a:txBody>
                    <a:bodyPr/>
                    <a:lstStyle/>
                    <a:p>
                      <a:pPr marL="0" marR="0" algn="l">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2. License Practical Nurse (LPN)</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5000"/>
                        </a:lnSpc>
                        <a:spcBef>
                          <a:spcPts val="0"/>
                        </a:spcBef>
                        <a:spcAft>
                          <a:spcPts val="0"/>
                        </a:spcAft>
                      </a:pPr>
                      <a:r>
                        <a:rPr lang="en-US" sz="240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Anoka-Ramsey Community College, Century College, North Hennepin Community College or other colleges offering LPN</a:t>
                      </a:r>
                      <a:endParaRPr lang="en-US" sz="24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$3,500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endPar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r">
                        <a:lnSpc>
                          <a:spcPct val="105000"/>
                        </a:lnSpc>
                        <a:spcBef>
                          <a:spcPts val="0"/>
                        </a:spcBef>
                        <a:spcAft>
                          <a:spcPts val="0"/>
                        </a:spcAft>
                      </a:pPr>
                      <a:r>
                        <a:rPr lang="en-US" sz="24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$35,000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9928787"/>
                  </a:ext>
                </a:extLst>
              </a:tr>
              <a:tr h="541761">
                <a:tc>
                  <a:txBody>
                    <a:bodyPr/>
                    <a:lstStyle/>
                    <a:p>
                      <a:pPr marL="0" marR="0" algn="just">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TOTALS:</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24</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N/A</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r">
                        <a:lnSpc>
                          <a:spcPct val="105000"/>
                        </a:lnSpc>
                        <a:spcBef>
                          <a:spcPts val="0"/>
                        </a:spcBef>
                        <a:spcAft>
                          <a:spcPts val="0"/>
                        </a:spcAft>
                      </a:pPr>
                      <a:r>
                        <a:rPr lang="en-US" sz="24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 $70,000</a:t>
                      </a:r>
                      <a:endParaRPr lang="en-US"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7213081"/>
                  </a:ext>
                </a:extLst>
              </a:tr>
            </a:tbl>
          </a:graphicData>
        </a:graphic>
      </p:graphicFrame>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22</a:t>
            </a:fld>
            <a:endParaRPr lang="en-US" dirty="0"/>
          </a:p>
        </p:txBody>
      </p:sp>
    </p:spTree>
    <p:extLst>
      <p:ext uri="{BB962C8B-B14F-4D97-AF65-F5344CB8AC3E}">
        <p14:creationId xmlns:p14="http://schemas.microsoft.com/office/powerpoint/2010/main" val="2695001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C00000"/>
                </a:solidFill>
              </a:rPr>
              <a:t>Example 2:  FORM 7B – EMPLOYEE TUITION BUDGET EXPLANATION</a:t>
            </a:r>
          </a:p>
        </p:txBody>
      </p:sp>
      <p:sp>
        <p:nvSpPr>
          <p:cNvPr id="3" name="Content Placeholder 2"/>
          <p:cNvSpPr>
            <a:spLocks noGrp="1"/>
          </p:cNvSpPr>
          <p:nvPr>
            <p:ph sz="quarter" idx="10"/>
          </p:nvPr>
        </p:nvSpPr>
        <p:spPr>
          <a:xfrm>
            <a:off x="539578" y="1546099"/>
            <a:ext cx="11112843" cy="4902650"/>
          </a:xfrm>
        </p:spPr>
        <p:txBody>
          <a:bodyPr>
            <a:normAutofit fontScale="92500" lnSpcReduction="10000"/>
          </a:bodyPr>
          <a:lstStyle/>
          <a:p>
            <a:pPr marL="0" indent="0">
              <a:buNone/>
            </a:pPr>
            <a:r>
              <a:rPr lang="en-US" dirty="0">
                <a:solidFill>
                  <a:srgbClr val="C00000"/>
                </a:solidFill>
              </a:rPr>
              <a:t>1. Certified Nursing Assistant (CNA)</a:t>
            </a:r>
          </a:p>
          <a:p>
            <a:pPr marL="0" indent="0">
              <a:buNone/>
            </a:pPr>
            <a:r>
              <a:rPr lang="en-US" dirty="0">
                <a:solidFill>
                  <a:srgbClr val="C00000"/>
                </a:solidFill>
              </a:rPr>
              <a:t>14 employees will each be awarded a scholarship in the amount of $2,500 to assist them in obtaining their CNA credentials at Anoka-Ramsey Community College, Century College, North Hennepin Community College or any other college of their choice that is offering CNA classes.  It is expected that at least $1,500 will go toward tuition cost, and the rest will be for textbooks and school fees.  </a:t>
            </a:r>
          </a:p>
          <a:p>
            <a:pPr marL="0" indent="0">
              <a:buNone/>
            </a:pPr>
            <a:r>
              <a:rPr lang="en-US" dirty="0">
                <a:solidFill>
                  <a:srgbClr val="C00000"/>
                </a:solidFill>
              </a:rPr>
              <a:t>2. License Practical Nurse (LPN)	</a:t>
            </a:r>
          </a:p>
          <a:p>
            <a:pPr marL="0" indent="0">
              <a:buNone/>
            </a:pPr>
            <a:r>
              <a:rPr lang="en-US" dirty="0">
                <a:solidFill>
                  <a:srgbClr val="C00000"/>
                </a:solidFill>
              </a:rPr>
              <a:t>10 employees will each be awarded a scholarship in the amount of $3,500 to assist them in obtaining their LPN credentials at Anoka-Ramsey Community College, Century College, North Hennepin Community College or any other college of their choice that is offering an LPN degree.  It is expected that at least $2,500 will go toward tuition cost, and the rest will be for textbooks and fees. </a:t>
            </a:r>
          </a:p>
          <a:p>
            <a:pPr marL="0" indent="0">
              <a:buNone/>
            </a:pPr>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23</a:t>
            </a:fld>
            <a:endParaRPr lang="en-US" dirty="0"/>
          </a:p>
        </p:txBody>
      </p:sp>
    </p:spTree>
    <p:extLst>
      <p:ext uri="{BB962C8B-B14F-4D97-AF65-F5344CB8AC3E}">
        <p14:creationId xmlns:p14="http://schemas.microsoft.com/office/powerpoint/2010/main" val="3503612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831" y="152400"/>
            <a:ext cx="11134969" cy="914400"/>
          </a:xfrm>
        </p:spPr>
        <p:txBody>
          <a:bodyPr>
            <a:normAutofit/>
          </a:bodyPr>
          <a:lstStyle/>
          <a:p>
            <a:pPr algn="ctr"/>
            <a:r>
              <a:rPr lang="en-US" b="1" dirty="0"/>
              <a:t>The most important thing you should do is…</a:t>
            </a:r>
          </a:p>
        </p:txBody>
      </p:sp>
      <p:sp>
        <p:nvSpPr>
          <p:cNvPr id="3" name="Content Placeholder 2"/>
          <p:cNvSpPr>
            <a:spLocks noGrp="1"/>
          </p:cNvSpPr>
          <p:nvPr>
            <p:ph sz="quarter" idx="10"/>
          </p:nvPr>
        </p:nvSpPr>
        <p:spPr/>
        <p:txBody>
          <a:bodyPr/>
          <a:lstStyle/>
          <a:p>
            <a:pPr marL="0" indent="0">
              <a:buNone/>
            </a:pPr>
            <a:r>
              <a:rPr lang="en-US" sz="4000" dirty="0"/>
              <a:t>Read the RFP document and the instruction on each page carefully and follow the instructions.  </a:t>
            </a:r>
          </a:p>
          <a:p>
            <a:pPr marL="0" indent="0">
              <a:buNone/>
            </a:pPr>
            <a:r>
              <a:rPr lang="en-US" dirty="0"/>
              <a:t> </a:t>
            </a:r>
          </a:p>
          <a:p>
            <a:pPr marL="0" indent="0">
              <a:buNone/>
            </a:pPr>
            <a:r>
              <a:rPr lang="en-US" dirty="0"/>
              <a:t>- </a:t>
            </a:r>
            <a:r>
              <a:rPr lang="en-US" sz="2800" dirty="0"/>
              <a:t>provide the information requested, all forms must be complete, make sure all the materials and forms required on the checklist are included, make the right number of copies, follow the mailing instruction, use the correct address, mail the application by the deadline, etc.  </a:t>
            </a:r>
          </a:p>
          <a:p>
            <a:pPr marL="0" indent="0">
              <a:buNone/>
            </a:pPr>
            <a:endParaRPr lang="en-US" dirty="0"/>
          </a:p>
        </p:txBody>
      </p:sp>
      <p:sp>
        <p:nvSpPr>
          <p:cNvPr id="4" name="Date Placeholder 3"/>
          <p:cNvSpPr>
            <a:spLocks noGrp="1"/>
          </p:cNvSpPr>
          <p:nvPr>
            <p:ph type="dt" sz="half" idx="11"/>
          </p:nvPr>
        </p:nvSpPr>
        <p:spPr/>
        <p:txBody>
          <a:bodyPr/>
          <a:lstStyle/>
          <a:p>
            <a:fld id="{66C283A4-7960-4BFD-B3A5-A2CC5BB2A473}" type="datetime1">
              <a:rPr lang="en-US" smtClean="0"/>
              <a:t>10/2/2018</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24</a:t>
            </a:fld>
            <a:endParaRPr lang="en-US" dirty="0"/>
          </a:p>
        </p:txBody>
      </p:sp>
    </p:spTree>
    <p:extLst>
      <p:ext uri="{BB962C8B-B14F-4D97-AF65-F5344CB8AC3E}">
        <p14:creationId xmlns:p14="http://schemas.microsoft.com/office/powerpoint/2010/main" val="1053853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212733"/>
            <a:ext cx="10515600" cy="1472163"/>
          </a:xfrm>
        </p:spPr>
        <p:txBody>
          <a:bodyPr/>
          <a:lstStyle/>
          <a:p>
            <a:r>
              <a:rPr lang="en-US" dirty="0"/>
              <a:t>Thank you!</a:t>
            </a:r>
          </a:p>
        </p:txBody>
      </p:sp>
      <p:sp>
        <p:nvSpPr>
          <p:cNvPr id="8" name="Text Placeholder 7"/>
          <p:cNvSpPr>
            <a:spLocks noGrp="1"/>
          </p:cNvSpPr>
          <p:nvPr>
            <p:ph type="body" sz="quarter" idx="13"/>
          </p:nvPr>
        </p:nvSpPr>
        <p:spPr>
          <a:xfrm>
            <a:off x="838200" y="3684897"/>
            <a:ext cx="10515600" cy="2517600"/>
          </a:xfrm>
        </p:spPr>
        <p:txBody>
          <a:bodyPr/>
          <a:lstStyle/>
          <a:p>
            <a:r>
              <a:rPr lang="en-US" sz="2700" b="1" dirty="0"/>
              <a:t>Please direct your questions to Lina Jau</a:t>
            </a:r>
          </a:p>
          <a:p>
            <a:r>
              <a:rPr lang="en-US" sz="2200" i="1" dirty="0"/>
              <a:t>lina.jau@state.mn.us</a:t>
            </a:r>
          </a:p>
          <a:p>
            <a:r>
              <a:rPr lang="en-US" sz="2200" dirty="0"/>
              <a:t>651-201-3809</a:t>
            </a:r>
          </a:p>
        </p:txBody>
      </p:sp>
      <p:sp>
        <p:nvSpPr>
          <p:cNvPr id="4" name="Date Placeholder 3"/>
          <p:cNvSpPr>
            <a:spLocks noGrp="1"/>
          </p:cNvSpPr>
          <p:nvPr>
            <p:ph type="dt" sz="half" idx="10"/>
          </p:nvPr>
        </p:nvSpPr>
        <p:spPr/>
        <p:txBody>
          <a:bodyPr/>
          <a:lstStyle/>
          <a:p>
            <a:fld id="{D094F804-653A-41F1-A565-1098D9DEB37A}" type="datetime1">
              <a:rPr lang="en-US" smtClean="0"/>
              <a:t>10/2/2018</a:t>
            </a:fld>
            <a:endParaRPr lang="en-US" dirty="0"/>
          </a:p>
        </p:txBody>
      </p:sp>
      <p:sp>
        <p:nvSpPr>
          <p:cNvPr id="6" name="Slide Number Placeholder 5"/>
          <p:cNvSpPr>
            <a:spLocks noGrp="1"/>
          </p:cNvSpPr>
          <p:nvPr>
            <p:ph type="sldNum" sz="quarter" idx="11"/>
          </p:nvPr>
        </p:nvSpPr>
        <p:spPr/>
        <p:txBody>
          <a:bodyPr/>
          <a:lstStyle/>
          <a:p>
            <a:fld id="{48F63A3B-78C7-47BE-AE5E-E10140E04643}" type="slidenum">
              <a:rPr lang="en-US" smtClean="0"/>
              <a:pPr/>
              <a:t>25</a:t>
            </a:fld>
            <a:endParaRPr lang="en-US" dirty="0"/>
          </a:p>
        </p:txBody>
      </p:sp>
    </p:spTree>
    <p:extLst>
      <p:ext uri="{BB962C8B-B14F-4D97-AF65-F5344CB8AC3E}">
        <p14:creationId xmlns:p14="http://schemas.microsoft.com/office/powerpoint/2010/main" val="1361731053"/>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DH PowerPoint" id="{77A571C1-30E7-4DA3-AE01-D70EB1FA1994}" vid="{ACB131C9-D5E5-440B-BC5E-D73CF3BD21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a340cd5a-8d85-4c94-8b3b-dcb04460a05d">3EUZQJVPJPKD-1734757124-28</_dlc_DocId>
    <_dlc_DocIdUrl xmlns="a340cd5a-8d85-4c94-8b3b-dcb04460a05d">
      <Url>https://inside.mn.gov/sites/MDH/permanent/comm_proj/_layouts/15/DocIdRedir.aspx?ID=3EUZQJVPJPKD-1734757124-28</Url>
      <Description>3EUZQJVPJPKD-1734757124-28</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6B0F0AF960DE3C4A92E1BEB231BBDACE" ma:contentTypeVersion="0" ma:contentTypeDescription="Create a new document." ma:contentTypeScope="" ma:versionID="82899579051dc9e5f49494bf955404b0">
  <xsd:schema xmlns:xsd="http://www.w3.org/2001/XMLSchema" xmlns:xs="http://www.w3.org/2001/XMLSchema" xmlns:p="http://schemas.microsoft.com/office/2006/metadata/properties" xmlns:ns2="a340cd5a-8d85-4c94-8b3b-dcb04460a05d" targetNamespace="http://schemas.microsoft.com/office/2006/metadata/properties" ma:root="true" ma:fieldsID="db02e23880311bbb15d0b1434d17a118" ns2:_="">
    <xsd:import namespace="a340cd5a-8d85-4c94-8b3b-dcb04460a05d"/>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0cd5a-8d85-4c94-8b3b-dcb04460a05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617A5B-38EC-4037-96F9-B81D9FB1B3A7}">
  <ds:schemaRefs>
    <ds:schemaRef ds:uri="http://schemas.microsoft.com/sharepoint/v3/contenttype/forms"/>
  </ds:schemaRefs>
</ds:datastoreItem>
</file>

<file path=customXml/itemProps2.xml><?xml version="1.0" encoding="utf-8"?>
<ds:datastoreItem xmlns:ds="http://schemas.openxmlformats.org/officeDocument/2006/customXml" ds:itemID="{226A1386-9537-4EA6-B9A3-FB7D154FAC23}">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a340cd5a-8d85-4c94-8b3b-dcb04460a05d"/>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697F3D0-D31E-40E5-80D0-AD0B09EC31F4}">
  <ds:schemaRefs>
    <ds:schemaRef ds:uri="http://schemas.microsoft.com/sharepoint/events"/>
  </ds:schemaRefs>
</ds:datastoreItem>
</file>

<file path=customXml/itemProps4.xml><?xml version="1.0" encoding="utf-8"?>
<ds:datastoreItem xmlns:ds="http://schemas.openxmlformats.org/officeDocument/2006/customXml" ds:itemID="{A62FC8F2-806C-4782-9382-CDEEF98BFA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40cd5a-8d85-4c94-8b3b-dcb04460a0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MDH PowerPoint</Template>
  <TotalTime>689</TotalTime>
  <Words>1617</Words>
  <Application>Microsoft Office PowerPoint</Application>
  <PresentationFormat>Widescreen</PresentationFormat>
  <Paragraphs>367</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NeueHaasGroteskText Std</vt:lpstr>
      <vt:lpstr>Times New Roman</vt:lpstr>
      <vt:lpstr>MN.IT</vt:lpstr>
      <vt:lpstr>How to Apply for a 2019 HCBS (Home and Community-Based Services) Employee Scholarship Grant </vt:lpstr>
      <vt:lpstr>GOALS</vt:lpstr>
      <vt:lpstr>AGENDA</vt:lpstr>
      <vt:lpstr>Link to download the request for proposals (RFP)</vt:lpstr>
      <vt:lpstr>Amount of funding available and grant requests limits</vt:lpstr>
      <vt:lpstr> Is your organization or business eligible to apply for a grant? </vt:lpstr>
      <vt:lpstr>  Which of your employees can be given a scholarship? </vt:lpstr>
      <vt:lpstr>Scholarship funds must be used to pay for:</vt:lpstr>
      <vt:lpstr>Examples of courses or classes that are scholarship eligible</vt:lpstr>
      <vt:lpstr> Link to educational resources for grantees and scholarship recipients </vt:lpstr>
      <vt:lpstr>What classes or training are not eligible?</vt:lpstr>
      <vt:lpstr>What expenses are reimbursable by grant funds?</vt:lpstr>
      <vt:lpstr>What expenses are not reimbursable?</vt:lpstr>
      <vt:lpstr>Criteria for Funding - how grant applications are selected to get grant awards</vt:lpstr>
      <vt:lpstr>Example 1:  FORM 6 – BUDGET SUMMARY</vt:lpstr>
      <vt:lpstr>Example 1:  FORM 7A – EMPLOYEE TUITION BUDGET</vt:lpstr>
      <vt:lpstr>Example 1:  FORM 7B – EMPLOYEE TUITION BUDGET EXPLANATION</vt:lpstr>
      <vt:lpstr>Example 1:  FORM 7B – EMPLOYEE TUITION BUDGET EXPLANATION</vt:lpstr>
      <vt:lpstr>Example 1:  FORM 8A – IN-HOUSE EMPLOYEE TRAINING BUDGET</vt:lpstr>
      <vt:lpstr>Example 1:  FORM 8B – IN-HOUSE EMPLOYEE TRAIING BUDGET EXPLANATION</vt:lpstr>
      <vt:lpstr>Example 2:  FORM 6 – BUDGET SUMMARY</vt:lpstr>
      <vt:lpstr>Example 2:  FORM 7A – EMPLOYEE TUITION BUDGET</vt:lpstr>
      <vt:lpstr>Example 2:  FORM 7B – EMPLOYEE TUITION BUDGET EXPLANATION</vt:lpstr>
      <vt:lpstr>The most important thing you should do is…</vt:lpstr>
      <vt:lpstr>Thank you!</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HCBS Employee Scholarship Grant Application</dc:title>
  <dc:subject>PowerPoint Template</dc:subject>
  <dc:creator>Jau, Lina (MDH)</dc:creator>
  <cp:keywords>PowerPoint, Template</cp:keywords>
  <dc:description>Version 1.1, Released 8-2016</dc:description>
  <cp:lastModifiedBy>Jenna Kellerman</cp:lastModifiedBy>
  <cp:revision>46</cp:revision>
  <cp:lastPrinted>2018-09-20T14:00:29Z</cp:lastPrinted>
  <dcterms:created xsi:type="dcterms:W3CDTF">2018-09-11T15:26:18Z</dcterms:created>
  <dcterms:modified xsi:type="dcterms:W3CDTF">2018-10-02T14:43:52Z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0x0101006B0F0AF960DE3C4A92E1BEB231BBDACE</vt:lpwstr>
  </property>
  <property fmtid="{D5CDD505-2E9C-101B-9397-08002B2CF9AE}" pid="3" name="_dlc_DocIdItemGuid">
    <vt:lpwstr>51612d0f-3fe8-4978-a8d9-f384c5e0293e</vt:lpwstr>
  </property>
</Properties>
</file>